
<file path=[Content_Types].xml><?xml version="1.0" encoding="utf-8"?>
<Types xmlns="http://schemas.openxmlformats.org/package/2006/content-types">
  <Default Extension="bin" ContentType="application/vnd.openxmlformats-officedocument.oleObject"/>
  <Default Extension="png" ContentType="image/png"/>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5"/>
  </p:notesMasterIdLst>
  <p:sldIdLst>
    <p:sldId id="281" r:id="rId2"/>
    <p:sldId id="256" r:id="rId3"/>
    <p:sldId id="257" r:id="rId4"/>
    <p:sldId id="274" r:id="rId5"/>
    <p:sldId id="259" r:id="rId6"/>
    <p:sldId id="277" r:id="rId7"/>
    <p:sldId id="272" r:id="rId8"/>
    <p:sldId id="276" r:id="rId9"/>
    <p:sldId id="268" r:id="rId10"/>
    <p:sldId id="266" r:id="rId11"/>
    <p:sldId id="269" r:id="rId12"/>
    <p:sldId id="270" r:id="rId13"/>
    <p:sldId id="271" r:id="rId14"/>
    <p:sldId id="273" r:id="rId15"/>
    <p:sldId id="260" r:id="rId16"/>
    <p:sldId id="261" r:id="rId17"/>
    <p:sldId id="262" r:id="rId18"/>
    <p:sldId id="263" r:id="rId19"/>
    <p:sldId id="264" r:id="rId20"/>
    <p:sldId id="267" r:id="rId21"/>
    <p:sldId id="279" r:id="rId22"/>
    <p:sldId id="278" r:id="rId23"/>
    <p:sldId id="280" r:id="rId2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9005" autoAdjust="0"/>
  </p:normalViewPr>
  <p:slideViewPr>
    <p:cSldViewPr>
      <p:cViewPr varScale="1">
        <p:scale>
          <a:sx n="65" d="100"/>
          <a:sy n="65" d="100"/>
        </p:scale>
        <p:origin x="-1524" y="-10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8.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9.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CA4C0BA-DE14-4D93-BEC8-C8E900A96BDB}" type="datetimeFigureOut">
              <a:rPr lang="en-US" smtClean="0"/>
              <a:t>12/21/2016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0E04934-3F07-47B7-99B4-59FE88C7E121}" type="slidenum">
              <a:rPr lang="en-US" smtClean="0"/>
              <a:t>‹#›</a:t>
            </a:fld>
            <a:endParaRPr lang="en-US"/>
          </a:p>
        </p:txBody>
      </p:sp>
    </p:spTree>
    <p:extLst>
      <p:ext uri="{BB962C8B-B14F-4D97-AF65-F5344CB8AC3E}">
        <p14:creationId xmlns:p14="http://schemas.microsoft.com/office/powerpoint/2010/main" val="37652010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dirty="0" smtClean="0"/>
              <a:t>Welcome slide. Teacher may change it according to his will.</a:t>
            </a:r>
            <a:endParaRPr lang="en-US" dirty="0"/>
          </a:p>
        </p:txBody>
      </p:sp>
      <p:sp>
        <p:nvSpPr>
          <p:cNvPr id="4" name="Slide Number Placeholder 3"/>
          <p:cNvSpPr>
            <a:spLocks noGrp="1"/>
          </p:cNvSpPr>
          <p:nvPr>
            <p:ph type="sldNum" sz="quarter" idx="10"/>
          </p:nvPr>
        </p:nvSpPr>
        <p:spPr/>
        <p:txBody>
          <a:bodyPr/>
          <a:lstStyle/>
          <a:p>
            <a:fld id="{40E04934-3F07-47B7-99B4-59FE88C7E121}" type="slidenum">
              <a:rPr lang="en-US" smtClean="0"/>
              <a:t>2</a:t>
            </a:fld>
            <a:endParaRPr lang="en-US"/>
          </a:p>
        </p:txBody>
      </p:sp>
    </p:spTree>
    <p:extLst>
      <p:ext uri="{BB962C8B-B14F-4D97-AF65-F5344CB8AC3E}">
        <p14:creationId xmlns:p14="http://schemas.microsoft.com/office/powerpoint/2010/main" val="34965417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a:t>
            </a:r>
            <a:r>
              <a:rPr lang="en-US" baseline="0" dirty="0" smtClean="0"/>
              <a:t> slide may used in any purpose if the teacher feels necessity. Suppose, there are some students who have no text books with them, teacher may provide it for silent reading.</a:t>
            </a:r>
            <a:endParaRPr lang="en-US" dirty="0"/>
          </a:p>
        </p:txBody>
      </p:sp>
      <p:sp>
        <p:nvSpPr>
          <p:cNvPr id="4" name="Slide Number Placeholder 3"/>
          <p:cNvSpPr>
            <a:spLocks noGrp="1"/>
          </p:cNvSpPr>
          <p:nvPr>
            <p:ph type="sldNum" sz="quarter" idx="10"/>
          </p:nvPr>
        </p:nvSpPr>
        <p:spPr/>
        <p:txBody>
          <a:bodyPr/>
          <a:lstStyle/>
          <a:p>
            <a:fld id="{40E04934-3F07-47B7-99B4-59FE88C7E121}" type="slidenum">
              <a:rPr lang="en-US" smtClean="0"/>
              <a:t>13</a:t>
            </a:fld>
            <a:endParaRPr lang="en-US"/>
          </a:p>
        </p:txBody>
      </p:sp>
    </p:spTree>
    <p:extLst>
      <p:ext uri="{BB962C8B-B14F-4D97-AF65-F5344CB8AC3E}">
        <p14:creationId xmlns:p14="http://schemas.microsoft.com/office/powerpoint/2010/main" val="41940679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dirty="0" smtClean="0"/>
              <a:t>Some of the achievements of Mother Teresa shown to provide a clear massage about her.</a:t>
            </a:r>
            <a:endParaRPr lang="en-US" dirty="0"/>
          </a:p>
        </p:txBody>
      </p:sp>
      <p:sp>
        <p:nvSpPr>
          <p:cNvPr id="4" name="Slide Number Placeholder 3"/>
          <p:cNvSpPr>
            <a:spLocks noGrp="1"/>
          </p:cNvSpPr>
          <p:nvPr>
            <p:ph type="sldNum" sz="quarter" idx="10"/>
          </p:nvPr>
        </p:nvSpPr>
        <p:spPr/>
        <p:txBody>
          <a:bodyPr/>
          <a:lstStyle/>
          <a:p>
            <a:fld id="{40E04934-3F07-47B7-99B4-59FE88C7E121}" type="slidenum">
              <a:rPr lang="en-US" smtClean="0"/>
              <a:t>14</a:t>
            </a:fld>
            <a:endParaRPr lang="en-US"/>
          </a:p>
        </p:txBody>
      </p:sp>
    </p:spTree>
    <p:extLst>
      <p:ext uri="{BB962C8B-B14F-4D97-AF65-F5344CB8AC3E}">
        <p14:creationId xmlns:p14="http://schemas.microsoft.com/office/powerpoint/2010/main" val="29825989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dirty="0" smtClean="0"/>
              <a:t>Mother Teresa was first awarded.</a:t>
            </a:r>
            <a:endParaRPr lang="en-US" dirty="0"/>
          </a:p>
        </p:txBody>
      </p:sp>
      <p:sp>
        <p:nvSpPr>
          <p:cNvPr id="4" name="Slide Number Placeholder 3"/>
          <p:cNvSpPr>
            <a:spLocks noGrp="1"/>
          </p:cNvSpPr>
          <p:nvPr>
            <p:ph type="sldNum" sz="quarter" idx="10"/>
          </p:nvPr>
        </p:nvSpPr>
        <p:spPr/>
        <p:txBody>
          <a:bodyPr/>
          <a:lstStyle/>
          <a:p>
            <a:fld id="{40E04934-3F07-47B7-99B4-59FE88C7E121}" type="slidenum">
              <a:rPr lang="en-US" smtClean="0"/>
              <a:t>15</a:t>
            </a:fld>
            <a:endParaRPr lang="en-US"/>
          </a:p>
        </p:txBody>
      </p:sp>
    </p:spTree>
    <p:extLst>
      <p:ext uri="{BB962C8B-B14F-4D97-AF65-F5344CB8AC3E}">
        <p14:creationId xmlns:p14="http://schemas.microsoft.com/office/powerpoint/2010/main" val="31922577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dirty="0" smtClean="0"/>
              <a:t>Another </a:t>
            </a:r>
            <a:r>
              <a:rPr lang="en-US" dirty="0" err="1" smtClean="0"/>
              <a:t>schievement</a:t>
            </a:r>
            <a:r>
              <a:rPr lang="en-US" dirty="0" smtClean="0"/>
              <a:t>.</a:t>
            </a:r>
            <a:endParaRPr lang="en-US" dirty="0"/>
          </a:p>
        </p:txBody>
      </p:sp>
      <p:sp>
        <p:nvSpPr>
          <p:cNvPr id="4" name="Slide Number Placeholder 3"/>
          <p:cNvSpPr>
            <a:spLocks noGrp="1"/>
          </p:cNvSpPr>
          <p:nvPr>
            <p:ph type="sldNum" sz="quarter" idx="10"/>
          </p:nvPr>
        </p:nvSpPr>
        <p:spPr/>
        <p:txBody>
          <a:bodyPr/>
          <a:lstStyle/>
          <a:p>
            <a:fld id="{40E04934-3F07-47B7-99B4-59FE88C7E121}" type="slidenum">
              <a:rPr lang="en-US" smtClean="0"/>
              <a:t>16</a:t>
            </a:fld>
            <a:endParaRPr lang="en-US"/>
          </a:p>
        </p:txBody>
      </p:sp>
    </p:spTree>
    <p:extLst>
      <p:ext uri="{BB962C8B-B14F-4D97-AF65-F5344CB8AC3E}">
        <p14:creationId xmlns:p14="http://schemas.microsoft.com/office/powerpoint/2010/main" val="5619246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dirty="0" smtClean="0"/>
              <a:t>One more achievement.</a:t>
            </a:r>
            <a:endParaRPr lang="en-US" dirty="0"/>
          </a:p>
        </p:txBody>
      </p:sp>
      <p:sp>
        <p:nvSpPr>
          <p:cNvPr id="4" name="Slide Number Placeholder 3"/>
          <p:cNvSpPr>
            <a:spLocks noGrp="1"/>
          </p:cNvSpPr>
          <p:nvPr>
            <p:ph type="sldNum" sz="quarter" idx="10"/>
          </p:nvPr>
        </p:nvSpPr>
        <p:spPr/>
        <p:txBody>
          <a:bodyPr/>
          <a:lstStyle/>
          <a:p>
            <a:fld id="{40E04934-3F07-47B7-99B4-59FE88C7E121}" type="slidenum">
              <a:rPr lang="en-US" smtClean="0"/>
              <a:t>17</a:t>
            </a:fld>
            <a:endParaRPr lang="en-US"/>
          </a:p>
        </p:txBody>
      </p:sp>
    </p:spTree>
    <p:extLst>
      <p:ext uri="{BB962C8B-B14F-4D97-AF65-F5344CB8AC3E}">
        <p14:creationId xmlns:p14="http://schemas.microsoft.com/office/powerpoint/2010/main" val="30241204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dirty="0" smtClean="0"/>
              <a:t>Nobel prize.</a:t>
            </a:r>
            <a:endParaRPr lang="en-US" dirty="0"/>
          </a:p>
        </p:txBody>
      </p:sp>
      <p:sp>
        <p:nvSpPr>
          <p:cNvPr id="4" name="Slide Number Placeholder 3"/>
          <p:cNvSpPr>
            <a:spLocks noGrp="1"/>
          </p:cNvSpPr>
          <p:nvPr>
            <p:ph type="sldNum" sz="quarter" idx="10"/>
          </p:nvPr>
        </p:nvSpPr>
        <p:spPr/>
        <p:txBody>
          <a:bodyPr/>
          <a:lstStyle/>
          <a:p>
            <a:fld id="{40E04934-3F07-47B7-99B4-59FE88C7E121}" type="slidenum">
              <a:rPr lang="en-US" smtClean="0"/>
              <a:t>18</a:t>
            </a:fld>
            <a:endParaRPr lang="en-US"/>
          </a:p>
        </p:txBody>
      </p:sp>
    </p:spTree>
    <p:extLst>
      <p:ext uri="{BB962C8B-B14F-4D97-AF65-F5344CB8AC3E}">
        <p14:creationId xmlns:p14="http://schemas.microsoft.com/office/powerpoint/2010/main" val="3740332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dirty="0" smtClean="0"/>
              <a:t>Prize from India.</a:t>
            </a:r>
            <a:endParaRPr lang="en-US" dirty="0"/>
          </a:p>
        </p:txBody>
      </p:sp>
      <p:sp>
        <p:nvSpPr>
          <p:cNvPr id="4" name="Slide Number Placeholder 3"/>
          <p:cNvSpPr>
            <a:spLocks noGrp="1"/>
          </p:cNvSpPr>
          <p:nvPr>
            <p:ph type="sldNum" sz="quarter" idx="10"/>
          </p:nvPr>
        </p:nvSpPr>
        <p:spPr/>
        <p:txBody>
          <a:bodyPr/>
          <a:lstStyle/>
          <a:p>
            <a:fld id="{40E04934-3F07-47B7-99B4-59FE88C7E121}" type="slidenum">
              <a:rPr lang="en-US" smtClean="0"/>
              <a:t>19</a:t>
            </a:fld>
            <a:endParaRPr lang="en-US"/>
          </a:p>
        </p:txBody>
      </p:sp>
    </p:spTree>
    <p:extLst>
      <p:ext uri="{BB962C8B-B14F-4D97-AF65-F5344CB8AC3E}">
        <p14:creationId xmlns:p14="http://schemas.microsoft.com/office/powerpoint/2010/main" val="31842127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dirty="0" smtClean="0"/>
              <a:t>Text information.</a:t>
            </a:r>
            <a:endParaRPr lang="en-US" dirty="0"/>
          </a:p>
        </p:txBody>
      </p:sp>
      <p:sp>
        <p:nvSpPr>
          <p:cNvPr id="4" name="Slide Number Placeholder 3"/>
          <p:cNvSpPr>
            <a:spLocks noGrp="1"/>
          </p:cNvSpPr>
          <p:nvPr>
            <p:ph type="sldNum" sz="quarter" idx="10"/>
          </p:nvPr>
        </p:nvSpPr>
        <p:spPr/>
        <p:txBody>
          <a:bodyPr/>
          <a:lstStyle/>
          <a:p>
            <a:fld id="{40E04934-3F07-47B7-99B4-59FE88C7E121}" type="slidenum">
              <a:rPr lang="en-US" smtClean="0"/>
              <a:t>20</a:t>
            </a:fld>
            <a:endParaRPr lang="en-US"/>
          </a:p>
        </p:txBody>
      </p:sp>
    </p:spTree>
    <p:extLst>
      <p:ext uri="{BB962C8B-B14F-4D97-AF65-F5344CB8AC3E}">
        <p14:creationId xmlns:p14="http://schemas.microsoft.com/office/powerpoint/2010/main" val="17569914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dirty="0" smtClean="0"/>
              <a:t>Evaluation chapter.</a:t>
            </a:r>
            <a:endParaRPr lang="en-US" dirty="0"/>
          </a:p>
        </p:txBody>
      </p:sp>
      <p:sp>
        <p:nvSpPr>
          <p:cNvPr id="4" name="Slide Number Placeholder 3"/>
          <p:cNvSpPr>
            <a:spLocks noGrp="1"/>
          </p:cNvSpPr>
          <p:nvPr>
            <p:ph type="sldNum" sz="quarter" idx="10"/>
          </p:nvPr>
        </p:nvSpPr>
        <p:spPr/>
        <p:txBody>
          <a:bodyPr/>
          <a:lstStyle/>
          <a:p>
            <a:fld id="{40E04934-3F07-47B7-99B4-59FE88C7E121}" type="slidenum">
              <a:rPr lang="en-US" smtClean="0"/>
              <a:t>21</a:t>
            </a:fld>
            <a:endParaRPr lang="en-US"/>
          </a:p>
        </p:txBody>
      </p:sp>
    </p:spTree>
    <p:extLst>
      <p:ext uri="{BB962C8B-B14F-4D97-AF65-F5344CB8AC3E}">
        <p14:creationId xmlns:p14="http://schemas.microsoft.com/office/powerpoint/2010/main" val="422444047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dirty="0" smtClean="0"/>
              <a:t>Teacher may conduct this session with the help of the text book.</a:t>
            </a:r>
            <a:endParaRPr lang="en-US" dirty="0"/>
          </a:p>
        </p:txBody>
      </p:sp>
      <p:sp>
        <p:nvSpPr>
          <p:cNvPr id="4" name="Slide Number Placeholder 3"/>
          <p:cNvSpPr>
            <a:spLocks noGrp="1"/>
          </p:cNvSpPr>
          <p:nvPr>
            <p:ph type="sldNum" sz="quarter" idx="10"/>
          </p:nvPr>
        </p:nvSpPr>
        <p:spPr/>
        <p:txBody>
          <a:bodyPr/>
          <a:lstStyle/>
          <a:p>
            <a:fld id="{40E04934-3F07-47B7-99B4-59FE88C7E121}" type="slidenum">
              <a:rPr lang="en-US" smtClean="0"/>
              <a:t>22</a:t>
            </a:fld>
            <a:endParaRPr lang="en-US"/>
          </a:p>
        </p:txBody>
      </p:sp>
    </p:spTree>
    <p:extLst>
      <p:ext uri="{BB962C8B-B14F-4D97-AF65-F5344CB8AC3E}">
        <p14:creationId xmlns:p14="http://schemas.microsoft.com/office/powerpoint/2010/main" val="588689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Identity of teacher &amp; class</a:t>
            </a:r>
            <a:endParaRPr lang="en-US" dirty="0"/>
          </a:p>
        </p:txBody>
      </p:sp>
      <p:sp>
        <p:nvSpPr>
          <p:cNvPr id="4" name="Slide Number Placeholder 3"/>
          <p:cNvSpPr>
            <a:spLocks noGrp="1"/>
          </p:cNvSpPr>
          <p:nvPr>
            <p:ph type="sldNum" sz="quarter" idx="10"/>
          </p:nvPr>
        </p:nvSpPr>
        <p:spPr/>
        <p:txBody>
          <a:bodyPr/>
          <a:lstStyle/>
          <a:p>
            <a:fld id="{40E04934-3F07-47B7-99B4-59FE88C7E121}" type="slidenum">
              <a:rPr lang="en-US" smtClean="0"/>
              <a:t>3</a:t>
            </a:fld>
            <a:endParaRPr lang="en-US"/>
          </a:p>
        </p:txBody>
      </p:sp>
    </p:spTree>
    <p:extLst>
      <p:ext uri="{BB962C8B-B14F-4D97-AF65-F5344CB8AC3E}">
        <p14:creationId xmlns:p14="http://schemas.microsoft.com/office/powerpoint/2010/main" val="346417171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dirty="0" smtClean="0"/>
              <a:t>Last greeting.</a:t>
            </a:r>
            <a:endParaRPr lang="en-US" dirty="0"/>
          </a:p>
        </p:txBody>
      </p:sp>
      <p:sp>
        <p:nvSpPr>
          <p:cNvPr id="4" name="Slide Number Placeholder 3"/>
          <p:cNvSpPr>
            <a:spLocks noGrp="1"/>
          </p:cNvSpPr>
          <p:nvPr>
            <p:ph type="sldNum" sz="quarter" idx="10"/>
          </p:nvPr>
        </p:nvSpPr>
        <p:spPr/>
        <p:txBody>
          <a:bodyPr/>
          <a:lstStyle/>
          <a:p>
            <a:fld id="{40E04934-3F07-47B7-99B4-59FE88C7E121}" type="slidenum">
              <a:rPr lang="en-US" smtClean="0"/>
              <a:t>23</a:t>
            </a:fld>
            <a:endParaRPr lang="en-US"/>
          </a:p>
        </p:txBody>
      </p:sp>
    </p:spTree>
    <p:extLst>
      <p:ext uri="{BB962C8B-B14F-4D97-AF65-F5344CB8AC3E}">
        <p14:creationId xmlns:p14="http://schemas.microsoft.com/office/powerpoint/2010/main" val="5984765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dirty="0" smtClean="0"/>
              <a:t>Teacher will ask about the picture to</a:t>
            </a:r>
            <a:r>
              <a:rPr lang="en-US" baseline="0" dirty="0" smtClean="0"/>
              <a:t> take </a:t>
            </a:r>
            <a:r>
              <a:rPr lang="en-US" dirty="0" smtClean="0"/>
              <a:t>out the lesson declaration from the students.</a:t>
            </a:r>
            <a:endParaRPr lang="en-US" dirty="0"/>
          </a:p>
        </p:txBody>
      </p:sp>
      <p:sp>
        <p:nvSpPr>
          <p:cNvPr id="4" name="Slide Number Placeholder 3"/>
          <p:cNvSpPr>
            <a:spLocks noGrp="1"/>
          </p:cNvSpPr>
          <p:nvPr>
            <p:ph type="sldNum" sz="quarter" idx="10"/>
          </p:nvPr>
        </p:nvSpPr>
        <p:spPr/>
        <p:txBody>
          <a:bodyPr/>
          <a:lstStyle/>
          <a:p>
            <a:fld id="{40E04934-3F07-47B7-99B4-59FE88C7E121}" type="slidenum">
              <a:rPr lang="en-US" smtClean="0"/>
              <a:t>4</a:t>
            </a:fld>
            <a:endParaRPr lang="en-US"/>
          </a:p>
        </p:txBody>
      </p:sp>
    </p:spTree>
    <p:extLst>
      <p:ext uri="{BB962C8B-B14F-4D97-AF65-F5344CB8AC3E}">
        <p14:creationId xmlns:p14="http://schemas.microsoft.com/office/powerpoint/2010/main" val="22262842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dirty="0" smtClean="0"/>
              <a:t>Lesson declaration</a:t>
            </a:r>
            <a:endParaRPr lang="en-US" dirty="0"/>
          </a:p>
        </p:txBody>
      </p:sp>
      <p:sp>
        <p:nvSpPr>
          <p:cNvPr id="4" name="Slide Number Placeholder 3"/>
          <p:cNvSpPr>
            <a:spLocks noGrp="1"/>
          </p:cNvSpPr>
          <p:nvPr>
            <p:ph type="sldNum" sz="quarter" idx="10"/>
          </p:nvPr>
        </p:nvSpPr>
        <p:spPr/>
        <p:txBody>
          <a:bodyPr/>
          <a:lstStyle/>
          <a:p>
            <a:fld id="{40E04934-3F07-47B7-99B4-59FE88C7E121}" type="slidenum">
              <a:rPr lang="en-US" smtClean="0"/>
              <a:t>5</a:t>
            </a:fld>
            <a:endParaRPr lang="en-US"/>
          </a:p>
        </p:txBody>
      </p:sp>
    </p:spTree>
    <p:extLst>
      <p:ext uri="{BB962C8B-B14F-4D97-AF65-F5344CB8AC3E}">
        <p14:creationId xmlns:p14="http://schemas.microsoft.com/office/powerpoint/2010/main" val="7711684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dirty="0" smtClean="0"/>
              <a:t>Listening, speaking &amp; reading skills will be focused in this lesson.</a:t>
            </a:r>
            <a:endParaRPr lang="en-US" dirty="0"/>
          </a:p>
        </p:txBody>
      </p:sp>
      <p:sp>
        <p:nvSpPr>
          <p:cNvPr id="4" name="Slide Number Placeholder 3"/>
          <p:cNvSpPr>
            <a:spLocks noGrp="1"/>
          </p:cNvSpPr>
          <p:nvPr>
            <p:ph type="sldNum" sz="quarter" idx="10"/>
          </p:nvPr>
        </p:nvSpPr>
        <p:spPr/>
        <p:txBody>
          <a:bodyPr/>
          <a:lstStyle/>
          <a:p>
            <a:fld id="{40E04934-3F07-47B7-99B4-59FE88C7E121}" type="slidenum">
              <a:rPr lang="en-US" smtClean="0"/>
              <a:t>6</a:t>
            </a:fld>
            <a:endParaRPr lang="en-US"/>
          </a:p>
        </p:txBody>
      </p:sp>
    </p:spTree>
    <p:extLst>
      <p:ext uri="{BB962C8B-B14F-4D97-AF65-F5344CB8AC3E}">
        <p14:creationId xmlns:p14="http://schemas.microsoft.com/office/powerpoint/2010/main" val="18653331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dirty="0" smtClean="0"/>
              <a:t>To advance to Mother Teresa.</a:t>
            </a:r>
            <a:endParaRPr lang="en-US" dirty="0"/>
          </a:p>
        </p:txBody>
      </p:sp>
      <p:sp>
        <p:nvSpPr>
          <p:cNvPr id="4" name="Slide Number Placeholder 3"/>
          <p:cNvSpPr>
            <a:spLocks noGrp="1"/>
          </p:cNvSpPr>
          <p:nvPr>
            <p:ph type="sldNum" sz="quarter" idx="10"/>
          </p:nvPr>
        </p:nvSpPr>
        <p:spPr/>
        <p:txBody>
          <a:bodyPr/>
          <a:lstStyle/>
          <a:p>
            <a:fld id="{40E04934-3F07-47B7-99B4-59FE88C7E121}" type="slidenum">
              <a:rPr lang="en-US" smtClean="0"/>
              <a:t>7</a:t>
            </a:fld>
            <a:endParaRPr lang="en-US"/>
          </a:p>
        </p:txBody>
      </p:sp>
    </p:spTree>
    <p:extLst>
      <p:ext uri="{BB962C8B-B14F-4D97-AF65-F5344CB8AC3E}">
        <p14:creationId xmlns:p14="http://schemas.microsoft.com/office/powerpoint/2010/main" val="38622943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dirty="0" smtClean="0"/>
              <a:t>Just to make the idea about  Missionaries of Charity, </a:t>
            </a:r>
            <a:r>
              <a:rPr lang="en-US" dirty="0" err="1" smtClean="0"/>
              <a:t>thi</a:t>
            </a:r>
            <a:r>
              <a:rPr lang="en-US" dirty="0" smtClean="0"/>
              <a:t> </a:t>
            </a:r>
            <a:r>
              <a:rPr lang="en-US" dirty="0" err="1" smtClean="0"/>
              <a:t>svideo</a:t>
            </a:r>
            <a:r>
              <a:rPr lang="en-US" dirty="0" smtClean="0"/>
              <a:t> shown.</a:t>
            </a:r>
            <a:endParaRPr lang="en-US" dirty="0"/>
          </a:p>
        </p:txBody>
      </p:sp>
      <p:sp>
        <p:nvSpPr>
          <p:cNvPr id="4" name="Slide Number Placeholder 3"/>
          <p:cNvSpPr>
            <a:spLocks noGrp="1"/>
          </p:cNvSpPr>
          <p:nvPr>
            <p:ph type="sldNum" sz="quarter" idx="10"/>
          </p:nvPr>
        </p:nvSpPr>
        <p:spPr/>
        <p:txBody>
          <a:bodyPr/>
          <a:lstStyle/>
          <a:p>
            <a:fld id="{40E04934-3F07-47B7-99B4-59FE88C7E121}" type="slidenum">
              <a:rPr lang="en-US" smtClean="0"/>
              <a:t>8</a:t>
            </a:fld>
            <a:endParaRPr lang="en-US"/>
          </a:p>
        </p:txBody>
      </p:sp>
    </p:spTree>
    <p:extLst>
      <p:ext uri="{BB962C8B-B14F-4D97-AF65-F5344CB8AC3E}">
        <p14:creationId xmlns:p14="http://schemas.microsoft.com/office/powerpoint/2010/main" val="26610760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dirty="0" smtClean="0"/>
              <a:t>Contribution of Mother Teresa.</a:t>
            </a:r>
            <a:endParaRPr lang="en-US" dirty="0"/>
          </a:p>
        </p:txBody>
      </p:sp>
      <p:sp>
        <p:nvSpPr>
          <p:cNvPr id="4" name="Slide Number Placeholder 3"/>
          <p:cNvSpPr>
            <a:spLocks noGrp="1"/>
          </p:cNvSpPr>
          <p:nvPr>
            <p:ph type="sldNum" sz="quarter" idx="10"/>
          </p:nvPr>
        </p:nvSpPr>
        <p:spPr/>
        <p:txBody>
          <a:bodyPr/>
          <a:lstStyle/>
          <a:p>
            <a:fld id="{40E04934-3F07-47B7-99B4-59FE88C7E121}" type="slidenum">
              <a:rPr lang="en-US" smtClean="0"/>
              <a:t>9</a:t>
            </a:fld>
            <a:endParaRPr lang="en-US"/>
          </a:p>
        </p:txBody>
      </p:sp>
    </p:spTree>
    <p:extLst>
      <p:ext uri="{BB962C8B-B14F-4D97-AF65-F5344CB8AC3E}">
        <p14:creationId xmlns:p14="http://schemas.microsoft.com/office/powerpoint/2010/main" val="21335310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dirty="0" smtClean="0"/>
              <a:t>To relate the text, teacher may conduct this session</a:t>
            </a:r>
            <a:r>
              <a:rPr lang="en-US" baseline="0" dirty="0" smtClean="0"/>
              <a:t> through silent reading. Teacher may move to the class to help the learners reading the text.</a:t>
            </a:r>
            <a:endParaRPr lang="en-US" dirty="0"/>
          </a:p>
        </p:txBody>
      </p:sp>
      <p:sp>
        <p:nvSpPr>
          <p:cNvPr id="4" name="Slide Number Placeholder 3"/>
          <p:cNvSpPr>
            <a:spLocks noGrp="1"/>
          </p:cNvSpPr>
          <p:nvPr>
            <p:ph type="sldNum" sz="quarter" idx="10"/>
          </p:nvPr>
        </p:nvSpPr>
        <p:spPr/>
        <p:txBody>
          <a:bodyPr/>
          <a:lstStyle/>
          <a:p>
            <a:fld id="{40E04934-3F07-47B7-99B4-59FE88C7E121}" type="slidenum">
              <a:rPr lang="en-US" smtClean="0"/>
              <a:t>12</a:t>
            </a:fld>
            <a:endParaRPr lang="en-US"/>
          </a:p>
        </p:txBody>
      </p:sp>
    </p:spTree>
    <p:extLst>
      <p:ext uri="{BB962C8B-B14F-4D97-AF65-F5344CB8AC3E}">
        <p14:creationId xmlns:p14="http://schemas.microsoft.com/office/powerpoint/2010/main" val="28539977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C0E9EF6-7A84-41F4-8301-48A1EFF95868}" type="datetimeFigureOut">
              <a:rPr lang="en-US" smtClean="0"/>
              <a:t>12/21/2016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AEF86F0-ABD9-4870-82E1-FCB59E112B9A}" type="slidenum">
              <a:rPr lang="en-US" smtClean="0"/>
              <a:t>‹#›</a:t>
            </a:fld>
            <a:endParaRPr lang="en-US"/>
          </a:p>
        </p:txBody>
      </p:sp>
    </p:spTree>
    <p:extLst>
      <p:ext uri="{BB962C8B-B14F-4D97-AF65-F5344CB8AC3E}">
        <p14:creationId xmlns:p14="http://schemas.microsoft.com/office/powerpoint/2010/main" val="4593801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C0E9EF6-7A84-41F4-8301-48A1EFF95868}" type="datetimeFigureOut">
              <a:rPr lang="en-US" smtClean="0"/>
              <a:t>12/21/2016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AEF86F0-ABD9-4870-82E1-FCB59E112B9A}" type="slidenum">
              <a:rPr lang="en-US" smtClean="0"/>
              <a:t>‹#›</a:t>
            </a:fld>
            <a:endParaRPr lang="en-US"/>
          </a:p>
        </p:txBody>
      </p:sp>
    </p:spTree>
    <p:extLst>
      <p:ext uri="{BB962C8B-B14F-4D97-AF65-F5344CB8AC3E}">
        <p14:creationId xmlns:p14="http://schemas.microsoft.com/office/powerpoint/2010/main" val="5399851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C0E9EF6-7A84-41F4-8301-48A1EFF95868}" type="datetimeFigureOut">
              <a:rPr lang="en-US" smtClean="0"/>
              <a:t>12/21/2016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AEF86F0-ABD9-4870-82E1-FCB59E112B9A}" type="slidenum">
              <a:rPr lang="en-US" smtClean="0"/>
              <a:t>‹#›</a:t>
            </a:fld>
            <a:endParaRPr lang="en-US"/>
          </a:p>
        </p:txBody>
      </p:sp>
    </p:spTree>
    <p:extLst>
      <p:ext uri="{BB962C8B-B14F-4D97-AF65-F5344CB8AC3E}">
        <p14:creationId xmlns:p14="http://schemas.microsoft.com/office/powerpoint/2010/main" val="21524544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C0E9EF6-7A84-41F4-8301-48A1EFF95868}" type="datetimeFigureOut">
              <a:rPr lang="en-US" smtClean="0"/>
              <a:t>12/21/2016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AEF86F0-ABD9-4870-82E1-FCB59E112B9A}" type="slidenum">
              <a:rPr lang="en-US" smtClean="0"/>
              <a:t>‹#›</a:t>
            </a:fld>
            <a:endParaRPr lang="en-US"/>
          </a:p>
        </p:txBody>
      </p:sp>
    </p:spTree>
    <p:extLst>
      <p:ext uri="{BB962C8B-B14F-4D97-AF65-F5344CB8AC3E}">
        <p14:creationId xmlns:p14="http://schemas.microsoft.com/office/powerpoint/2010/main" val="32037939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C0E9EF6-7A84-41F4-8301-48A1EFF95868}" type="datetimeFigureOut">
              <a:rPr lang="en-US" smtClean="0"/>
              <a:t>12/21/2016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AEF86F0-ABD9-4870-82E1-FCB59E112B9A}" type="slidenum">
              <a:rPr lang="en-US" smtClean="0"/>
              <a:t>‹#›</a:t>
            </a:fld>
            <a:endParaRPr lang="en-US"/>
          </a:p>
        </p:txBody>
      </p:sp>
    </p:spTree>
    <p:extLst>
      <p:ext uri="{BB962C8B-B14F-4D97-AF65-F5344CB8AC3E}">
        <p14:creationId xmlns:p14="http://schemas.microsoft.com/office/powerpoint/2010/main" val="13854268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C0E9EF6-7A84-41F4-8301-48A1EFF95868}" type="datetimeFigureOut">
              <a:rPr lang="en-US" smtClean="0"/>
              <a:t>12/21/2016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AEF86F0-ABD9-4870-82E1-FCB59E112B9A}" type="slidenum">
              <a:rPr lang="en-US" smtClean="0"/>
              <a:t>‹#›</a:t>
            </a:fld>
            <a:endParaRPr lang="en-US"/>
          </a:p>
        </p:txBody>
      </p:sp>
    </p:spTree>
    <p:extLst>
      <p:ext uri="{BB962C8B-B14F-4D97-AF65-F5344CB8AC3E}">
        <p14:creationId xmlns:p14="http://schemas.microsoft.com/office/powerpoint/2010/main" val="33801442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C0E9EF6-7A84-41F4-8301-48A1EFF95868}" type="datetimeFigureOut">
              <a:rPr lang="en-US" smtClean="0"/>
              <a:t>12/21/2016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AEF86F0-ABD9-4870-82E1-FCB59E112B9A}" type="slidenum">
              <a:rPr lang="en-US" smtClean="0"/>
              <a:t>‹#›</a:t>
            </a:fld>
            <a:endParaRPr lang="en-US"/>
          </a:p>
        </p:txBody>
      </p:sp>
    </p:spTree>
    <p:extLst>
      <p:ext uri="{BB962C8B-B14F-4D97-AF65-F5344CB8AC3E}">
        <p14:creationId xmlns:p14="http://schemas.microsoft.com/office/powerpoint/2010/main" val="2439909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C0E9EF6-7A84-41F4-8301-48A1EFF95868}" type="datetimeFigureOut">
              <a:rPr lang="en-US" smtClean="0"/>
              <a:t>12/21/2016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AEF86F0-ABD9-4870-82E1-FCB59E112B9A}" type="slidenum">
              <a:rPr lang="en-US" smtClean="0"/>
              <a:t>‹#›</a:t>
            </a:fld>
            <a:endParaRPr lang="en-US"/>
          </a:p>
        </p:txBody>
      </p:sp>
    </p:spTree>
    <p:extLst>
      <p:ext uri="{BB962C8B-B14F-4D97-AF65-F5344CB8AC3E}">
        <p14:creationId xmlns:p14="http://schemas.microsoft.com/office/powerpoint/2010/main" val="28119576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C0E9EF6-7A84-41F4-8301-48A1EFF95868}" type="datetimeFigureOut">
              <a:rPr lang="en-US" smtClean="0"/>
              <a:t>12/21/2016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AEF86F0-ABD9-4870-82E1-FCB59E112B9A}" type="slidenum">
              <a:rPr lang="en-US" smtClean="0"/>
              <a:t>‹#›</a:t>
            </a:fld>
            <a:endParaRPr lang="en-US"/>
          </a:p>
        </p:txBody>
      </p:sp>
    </p:spTree>
    <p:extLst>
      <p:ext uri="{BB962C8B-B14F-4D97-AF65-F5344CB8AC3E}">
        <p14:creationId xmlns:p14="http://schemas.microsoft.com/office/powerpoint/2010/main" val="35042548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C0E9EF6-7A84-41F4-8301-48A1EFF95868}" type="datetimeFigureOut">
              <a:rPr lang="en-US" smtClean="0"/>
              <a:t>12/21/2016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AEF86F0-ABD9-4870-82E1-FCB59E112B9A}" type="slidenum">
              <a:rPr lang="en-US" smtClean="0"/>
              <a:t>‹#›</a:t>
            </a:fld>
            <a:endParaRPr lang="en-US"/>
          </a:p>
        </p:txBody>
      </p:sp>
    </p:spTree>
    <p:extLst>
      <p:ext uri="{BB962C8B-B14F-4D97-AF65-F5344CB8AC3E}">
        <p14:creationId xmlns:p14="http://schemas.microsoft.com/office/powerpoint/2010/main" val="6864923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C0E9EF6-7A84-41F4-8301-48A1EFF95868}" type="datetimeFigureOut">
              <a:rPr lang="en-US" smtClean="0"/>
              <a:t>12/21/2016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AEF86F0-ABD9-4870-82E1-FCB59E112B9A}" type="slidenum">
              <a:rPr lang="en-US" smtClean="0"/>
              <a:t>‹#›</a:t>
            </a:fld>
            <a:endParaRPr lang="en-US"/>
          </a:p>
        </p:txBody>
      </p:sp>
    </p:spTree>
    <p:extLst>
      <p:ext uri="{BB962C8B-B14F-4D97-AF65-F5344CB8AC3E}">
        <p14:creationId xmlns:p14="http://schemas.microsoft.com/office/powerpoint/2010/main" val="34708259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tile tx="0" ty="0" sx="100000" sy="100000" flip="none" algn="tl"/>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C0E9EF6-7A84-41F4-8301-48A1EFF95868}" type="datetimeFigureOut">
              <a:rPr lang="en-US" smtClean="0"/>
              <a:t>12/21/2016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AEF86F0-ABD9-4870-82E1-FCB59E112B9A}" type="slidenum">
              <a:rPr lang="en-US" smtClean="0"/>
              <a:t>‹#›</a:t>
            </a:fld>
            <a:endParaRPr lang="en-US"/>
          </a:p>
        </p:txBody>
      </p:sp>
    </p:spTree>
    <p:extLst>
      <p:ext uri="{BB962C8B-B14F-4D97-AF65-F5344CB8AC3E}">
        <p14:creationId xmlns:p14="http://schemas.microsoft.com/office/powerpoint/2010/main" val="57565143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slide" Target="slide17.xml"/><Relationship Id="rId1" Type="http://schemas.openxmlformats.org/officeDocument/2006/relationships/slideLayout" Target="../slideLayouts/slideLayout7.xml"/><Relationship Id="rId4" Type="http://schemas.microsoft.com/office/2007/relationships/hdphoto" Target="../media/hdphoto2.wdp"/></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g"/><Relationship Id="rId1" Type="http://schemas.openxmlformats.org/officeDocument/2006/relationships/slideLayout" Target="../slideLayouts/slideLayout7.xml"/><Relationship Id="rId6" Type="http://schemas.openxmlformats.org/officeDocument/2006/relationships/image" Target="../media/image15.jpeg"/><Relationship Id="rId5" Type="http://schemas.microsoft.com/office/2007/relationships/hdphoto" Target="../media/hdphoto3.wdp"/><Relationship Id="rId4" Type="http://schemas.openxmlformats.org/officeDocument/2006/relationships/image" Target="../media/image14.jpe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7.xml"/><Relationship Id="rId1" Type="http://schemas.openxmlformats.org/officeDocument/2006/relationships/vmlDrawing" Target="../drawings/vmlDrawing1.vml"/><Relationship Id="rId5" Type="http://schemas.openxmlformats.org/officeDocument/2006/relationships/image" Target="../media/image8.wmf"/><Relationship Id="rId4" Type="http://schemas.openxmlformats.org/officeDocument/2006/relationships/oleObject" Target="../embeddings/oleObject1.bin"/></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image" Target="../media/image10.png"/><Relationship Id="rId5" Type="http://schemas.openxmlformats.org/officeDocument/2006/relationships/image" Target="../media/image9.wmf"/><Relationship Id="rId4" Type="http://schemas.openxmlformats.org/officeDocument/2006/relationships/oleObject" Target="../embeddings/oleObject2.bin"/></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p:cNvSpPr txBox="1"/>
          <p:nvPr/>
        </p:nvSpPr>
        <p:spPr>
          <a:xfrm>
            <a:off x="940525" y="457200"/>
            <a:ext cx="7315200" cy="523220"/>
          </a:xfrm>
          <a:prstGeom prst="rect">
            <a:avLst/>
          </a:prstGeom>
          <a:noFill/>
        </p:spPr>
        <p:txBody>
          <a:bodyPr wrap="square" rtlCol="0">
            <a:spAutoFit/>
          </a:bodyPr>
          <a:lstStyle/>
          <a:p>
            <a:r>
              <a:rPr lang="en-US" sz="2800" b="1" dirty="0" smtClean="0">
                <a:latin typeface="Book Antiqua" pitchFamily="18" charset="0"/>
              </a:rPr>
              <a:t>Note for the teachers not for the students</a:t>
            </a:r>
            <a:endParaRPr lang="en-US" sz="2800" b="1" dirty="0">
              <a:latin typeface="Book Antiqua" pitchFamily="18" charset="0"/>
            </a:endParaRPr>
          </a:p>
        </p:txBody>
      </p:sp>
      <p:sp>
        <p:nvSpPr>
          <p:cNvPr id="3" name="TextBox 2"/>
          <p:cNvSpPr txBox="1"/>
          <p:nvPr/>
        </p:nvSpPr>
        <p:spPr>
          <a:xfrm>
            <a:off x="457201" y="1416308"/>
            <a:ext cx="8305800" cy="4832092"/>
          </a:xfrm>
          <a:prstGeom prst="rect">
            <a:avLst/>
          </a:prstGeom>
          <a:noFill/>
          <a:ln>
            <a:solidFill>
              <a:schemeClr val="accent1"/>
            </a:solidFill>
          </a:ln>
        </p:spPr>
        <p:txBody>
          <a:bodyPr wrap="square" rtlCol="0">
            <a:spAutoFit/>
          </a:bodyPr>
          <a:lstStyle/>
          <a:p>
            <a:pPr algn="just"/>
            <a:r>
              <a:rPr lang="en-US" sz="2800" dirty="0" smtClean="0">
                <a:latin typeface="Book Antiqua" pitchFamily="18" charset="0"/>
              </a:rPr>
              <a:t>Dear colleagues,</a:t>
            </a:r>
          </a:p>
          <a:p>
            <a:pPr algn="just"/>
            <a:r>
              <a:rPr lang="en-US" sz="2800" dirty="0" smtClean="0">
                <a:latin typeface="Book Antiqua" pitchFamily="18" charset="0"/>
              </a:rPr>
              <a:t>I like to request you to read the instructions below the pages to conduct the class spontaneously.  If you think any change, you can do it according to your thinking. After all “Teacher himself is the best method.”</a:t>
            </a:r>
          </a:p>
          <a:p>
            <a:pPr algn="just"/>
            <a:endParaRPr lang="en-US" sz="2800" dirty="0">
              <a:latin typeface="Book Antiqua" pitchFamily="18" charset="0"/>
            </a:endParaRPr>
          </a:p>
          <a:p>
            <a:pPr algn="just"/>
            <a:r>
              <a:rPr lang="en-US" sz="2800" dirty="0" smtClean="0">
                <a:latin typeface="Book Antiqua" pitchFamily="18" charset="0"/>
              </a:rPr>
              <a:t>Thanking you</a:t>
            </a:r>
          </a:p>
          <a:p>
            <a:pPr algn="just"/>
            <a:r>
              <a:rPr lang="en-US" sz="2800" dirty="0" smtClean="0">
                <a:latin typeface="Book Antiqua" pitchFamily="18" charset="0"/>
              </a:rPr>
              <a:t>Md. </a:t>
            </a:r>
            <a:r>
              <a:rPr lang="en-US" sz="2800" dirty="0" err="1" smtClean="0">
                <a:latin typeface="Book Antiqua" pitchFamily="18" charset="0"/>
              </a:rPr>
              <a:t>Hasan</a:t>
            </a:r>
            <a:r>
              <a:rPr lang="en-US" sz="2800" dirty="0" smtClean="0">
                <a:latin typeface="Book Antiqua" pitchFamily="18" charset="0"/>
              </a:rPr>
              <a:t> </a:t>
            </a:r>
            <a:r>
              <a:rPr lang="en-US" sz="2800" dirty="0" err="1" smtClean="0">
                <a:latin typeface="Book Antiqua" pitchFamily="18" charset="0"/>
              </a:rPr>
              <a:t>Hafizur</a:t>
            </a:r>
            <a:r>
              <a:rPr lang="en-US" sz="2800" dirty="0" smtClean="0">
                <a:latin typeface="Book Antiqua" pitchFamily="18" charset="0"/>
              </a:rPr>
              <a:t> </a:t>
            </a:r>
            <a:r>
              <a:rPr lang="en-US" sz="2800" dirty="0" err="1" smtClean="0">
                <a:latin typeface="Book Antiqua" pitchFamily="18" charset="0"/>
              </a:rPr>
              <a:t>Rahman</a:t>
            </a:r>
            <a:endParaRPr lang="en-US" sz="2800" dirty="0" smtClean="0">
              <a:latin typeface="Book Antiqua" pitchFamily="18" charset="0"/>
            </a:endParaRPr>
          </a:p>
          <a:p>
            <a:pPr algn="just"/>
            <a:r>
              <a:rPr lang="en-US" sz="2800" dirty="0" smtClean="0">
                <a:latin typeface="Book Antiqua" pitchFamily="18" charset="0"/>
              </a:rPr>
              <a:t>Cambrian School &amp; College</a:t>
            </a:r>
          </a:p>
          <a:p>
            <a:pPr algn="just"/>
            <a:r>
              <a:rPr lang="en-US" sz="2800" dirty="0" smtClean="0">
                <a:latin typeface="Book Antiqua" pitchFamily="18" charset="0"/>
              </a:rPr>
              <a:t>Dhaka, Cell : 01717220115</a:t>
            </a:r>
            <a:endParaRPr lang="en-US" sz="2800" dirty="0">
              <a:latin typeface="Book Antiqua" pitchFamily="18" charset="0"/>
            </a:endParaRPr>
          </a:p>
        </p:txBody>
      </p:sp>
    </p:spTree>
    <p:extLst>
      <p:ext uri="{BB962C8B-B14F-4D97-AF65-F5344CB8AC3E}">
        <p14:creationId xmlns:p14="http://schemas.microsoft.com/office/powerpoint/2010/main" val="17144733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hlinkClick r:id="rId2" action="ppaction://hlinksldjump"/>
          </p:cNvPr>
          <p:cNvPicPr>
            <a:picLocks noChangeAspect="1"/>
          </p:cNvPicPr>
          <p:nvPr/>
        </p:nvPicPr>
        <p:blipFill>
          <a:blip r:embed="rId3">
            <a:extLst>
              <a:ext uri="{BEBA8EAE-BF5A-486C-A8C5-ECC9F3942E4B}">
                <a14:imgProps xmlns:a14="http://schemas.microsoft.com/office/drawing/2010/main">
                  <a14:imgLayer r:embed="rId4">
                    <a14:imgEffect>
                      <a14:brightnessContrast bright="6000" contrast="-35000"/>
                    </a14:imgEffect>
                  </a14:imgLayer>
                </a14:imgProps>
              </a:ext>
              <a:ext uri="{28A0092B-C50C-407E-A947-70E740481C1C}">
                <a14:useLocalDpi xmlns:a14="http://schemas.microsoft.com/office/drawing/2010/main"/>
              </a:ext>
            </a:extLst>
          </a:blip>
          <a:stretch>
            <a:fillRect/>
          </a:stretch>
        </p:blipFill>
        <p:spPr>
          <a:xfrm>
            <a:off x="990600" y="838200"/>
            <a:ext cx="7162800" cy="5372100"/>
          </a:xfrm>
          <a:prstGeom prst="rect">
            <a:avLst/>
          </a:prstGeom>
          <a:ln>
            <a:solidFill>
              <a:schemeClr val="tx1"/>
            </a:solidFill>
          </a:ln>
        </p:spPr>
      </p:pic>
      <p:sp>
        <p:nvSpPr>
          <p:cNvPr id="3" name="TextBox 2"/>
          <p:cNvSpPr txBox="1"/>
          <p:nvPr/>
        </p:nvSpPr>
        <p:spPr>
          <a:xfrm>
            <a:off x="609600" y="228600"/>
            <a:ext cx="7924800" cy="523220"/>
          </a:xfrm>
          <a:prstGeom prst="rect">
            <a:avLst/>
          </a:prstGeom>
          <a:noFill/>
        </p:spPr>
        <p:txBody>
          <a:bodyPr wrap="square" rtlCol="0">
            <a:spAutoFit/>
          </a:bodyPr>
          <a:lstStyle/>
          <a:p>
            <a:pPr algn="ctr"/>
            <a:r>
              <a:rPr lang="en-US" sz="2800" b="1" spc="-70" dirty="0">
                <a:latin typeface="Book Antiqua" pitchFamily="18" charset="0"/>
              </a:rPr>
              <a:t>A Look at the picture and talk about it in pairs.</a:t>
            </a:r>
            <a:endParaRPr lang="en-US" sz="2800" spc="-70" dirty="0">
              <a:latin typeface="Book Antiqua" pitchFamily="18" charset="0"/>
            </a:endParaRPr>
          </a:p>
        </p:txBody>
      </p:sp>
    </p:spTree>
    <p:extLst>
      <p:ext uri="{BB962C8B-B14F-4D97-AF65-F5344CB8AC3E}">
        <p14:creationId xmlns:p14="http://schemas.microsoft.com/office/powerpoint/2010/main" val="1306948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left)">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642078" y="152400"/>
            <a:ext cx="4067274" cy="286638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7886" y="152400"/>
            <a:ext cx="4504192" cy="2866381"/>
          </a:xfrm>
          <a:prstGeom prst="rect">
            <a:avLst/>
          </a:prstGeom>
        </p:spPr>
      </p:pic>
      <p:pic>
        <p:nvPicPr>
          <p:cNvPr id="7" name="Picture 6"/>
          <p:cNvPicPr>
            <a:picLocks noChangeAspect="1"/>
          </p:cNvPicPr>
          <p:nvPr/>
        </p:nvPicPr>
        <p:blipFill rotWithShape="1">
          <a:blip r:embed="rId4" cstate="email">
            <a:extLst>
              <a:ext uri="{BEBA8EAE-BF5A-486C-A8C5-ECC9F3942E4B}">
                <a14:imgProps xmlns:a14="http://schemas.microsoft.com/office/drawing/2010/main">
                  <a14:imgLayer r:embed="rId5">
                    <a14:imgEffect>
                      <a14:brightnessContrast bright="16000" contrast="33000"/>
                    </a14:imgEffect>
                  </a14:imgLayer>
                </a14:imgProps>
              </a:ext>
              <a:ext uri="{28A0092B-C50C-407E-A947-70E740481C1C}">
                <a14:useLocalDpi xmlns:a14="http://schemas.microsoft.com/office/drawing/2010/main"/>
              </a:ext>
            </a:extLst>
          </a:blip>
          <a:srcRect l="27129" t="25185"/>
          <a:stretch/>
        </p:blipFill>
        <p:spPr>
          <a:xfrm>
            <a:off x="166914" y="3018781"/>
            <a:ext cx="4489678" cy="3081731"/>
          </a:xfrm>
          <a:prstGeom prst="rect">
            <a:avLst/>
          </a:prstGeom>
        </p:spPr>
      </p:pic>
      <p:pic>
        <p:nvPicPr>
          <p:cNvPr id="9" name="Picture 8"/>
          <p:cNvPicPr>
            <a:picLocks noChangeAspect="1"/>
          </p:cNvPicPr>
          <p:nvPr/>
        </p:nvPicPr>
        <p:blipFill rotWithShape="1">
          <a:blip r:embed="rId6" cstate="email">
            <a:extLst>
              <a:ext uri="{28A0092B-C50C-407E-A947-70E740481C1C}">
                <a14:useLocalDpi xmlns:a14="http://schemas.microsoft.com/office/drawing/2010/main"/>
              </a:ext>
            </a:extLst>
          </a:blip>
          <a:srcRect l="32063" b="17694"/>
          <a:stretch/>
        </p:blipFill>
        <p:spPr>
          <a:xfrm>
            <a:off x="4656592" y="2991910"/>
            <a:ext cx="4067274" cy="3108601"/>
          </a:xfrm>
          <a:prstGeom prst="rect">
            <a:avLst/>
          </a:prstGeom>
        </p:spPr>
      </p:pic>
      <p:sp>
        <p:nvSpPr>
          <p:cNvPr id="10" name="TextBox 9"/>
          <p:cNvSpPr txBox="1"/>
          <p:nvPr/>
        </p:nvSpPr>
        <p:spPr>
          <a:xfrm>
            <a:off x="166914" y="6100512"/>
            <a:ext cx="8542438" cy="707886"/>
          </a:xfrm>
          <a:prstGeom prst="rect">
            <a:avLst/>
          </a:prstGeom>
          <a:noFill/>
        </p:spPr>
        <p:txBody>
          <a:bodyPr wrap="square" rtlCol="0">
            <a:spAutoFit/>
          </a:bodyPr>
          <a:lstStyle/>
          <a:p>
            <a:pPr algn="just"/>
            <a:r>
              <a:rPr lang="en-US" sz="2000" dirty="0">
                <a:latin typeface="Arial Narrow" pitchFamily="34" charset="0"/>
              </a:rPr>
              <a:t>She and her fellow nuns gathered the dying people off </a:t>
            </a:r>
            <a:r>
              <a:rPr lang="en-US" sz="2000" dirty="0" smtClean="0">
                <a:latin typeface="Arial Narrow" pitchFamily="34" charset="0"/>
              </a:rPr>
              <a:t>the streets </a:t>
            </a:r>
            <a:r>
              <a:rPr lang="en-US" sz="2000" dirty="0">
                <a:latin typeface="Arial Narrow" pitchFamily="34" charset="0"/>
              </a:rPr>
              <a:t>of Kolkata and brought them to this home. They were lovingly looked </a:t>
            </a:r>
            <a:r>
              <a:rPr lang="en-US" sz="2000" dirty="0" smtClean="0">
                <a:latin typeface="Arial Narrow" pitchFamily="34" charset="0"/>
              </a:rPr>
              <a:t>after and </a:t>
            </a:r>
            <a:r>
              <a:rPr lang="en-US" sz="2000" dirty="0">
                <a:latin typeface="Arial Narrow" pitchFamily="34" charset="0"/>
              </a:rPr>
              <a:t>cared for.</a:t>
            </a:r>
          </a:p>
        </p:txBody>
      </p:sp>
    </p:spTree>
    <p:extLst>
      <p:ext uri="{BB962C8B-B14F-4D97-AF65-F5344CB8AC3E}">
        <p14:creationId xmlns:p14="http://schemas.microsoft.com/office/powerpoint/2010/main" val="1315045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1+#ppt_w/2"/>
                                          </p:val>
                                        </p:tav>
                                        <p:tav tm="100000">
                                          <p:val>
                                            <p:strVal val="#ppt_x"/>
                                          </p:val>
                                        </p:tav>
                                      </p:tavLst>
                                    </p:anim>
                                    <p:anim calcmode="lin" valueType="num">
                                      <p:cBhvr additive="base">
                                        <p:cTn id="14"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0-#ppt_w/2"/>
                                          </p:val>
                                        </p:tav>
                                        <p:tav tm="100000">
                                          <p:val>
                                            <p:strVal val="#ppt_x"/>
                                          </p:val>
                                        </p:tav>
                                      </p:tavLst>
                                    </p:anim>
                                    <p:anim calcmode="lin" valueType="num">
                                      <p:cBhvr additive="base">
                                        <p:cTn id="20"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1+#ppt_w/2"/>
                                          </p:val>
                                        </p:tav>
                                        <p:tav tm="100000">
                                          <p:val>
                                            <p:strVal val="#ppt_x"/>
                                          </p:val>
                                        </p:tav>
                                      </p:tavLst>
                                    </p:anim>
                                    <p:anim calcmode="lin" valueType="num">
                                      <p:cBhvr additive="base">
                                        <p:cTn id="26"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wipe(left)">
                                      <p:cBhvr>
                                        <p:cTn id="3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595086" y="1596571"/>
            <a:ext cx="8229600" cy="1219200"/>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800" b="1" dirty="0" smtClean="0">
                <a:latin typeface="Book Antiqua" pitchFamily="18" charset="0"/>
              </a:rPr>
              <a:t>What would happen then? Let’s see from the text</a:t>
            </a:r>
            <a:endParaRPr lang="en-US" sz="2800" b="1" dirty="0">
              <a:latin typeface="Book Antiqua" pitchFamily="18" charset="0"/>
            </a:endParaRPr>
          </a:p>
        </p:txBody>
      </p:sp>
      <p:sp>
        <p:nvSpPr>
          <p:cNvPr id="3" name="TextBox 2"/>
          <p:cNvSpPr txBox="1"/>
          <p:nvPr/>
        </p:nvSpPr>
        <p:spPr>
          <a:xfrm>
            <a:off x="595086" y="3048000"/>
            <a:ext cx="8077200" cy="2246769"/>
          </a:xfrm>
          <a:prstGeom prst="rect">
            <a:avLst/>
          </a:prstGeom>
          <a:noFill/>
        </p:spPr>
        <p:txBody>
          <a:bodyPr wrap="square" rtlCol="0">
            <a:spAutoFit/>
          </a:bodyPr>
          <a:lstStyle/>
          <a:p>
            <a:pPr algn="just"/>
            <a:r>
              <a:rPr lang="en-US" sz="2800" b="1" dirty="0" smtClean="0">
                <a:latin typeface="Book Antiqua" pitchFamily="18" charset="0"/>
              </a:rPr>
              <a:t>Dear students,</a:t>
            </a:r>
          </a:p>
          <a:p>
            <a:pPr algn="just"/>
            <a:r>
              <a:rPr lang="en-US" sz="2800" b="1" dirty="0" smtClean="0">
                <a:latin typeface="Book Antiqua" pitchFamily="18" charset="0"/>
              </a:rPr>
              <a:t>Open you text book at page 95 and start reading from “Since then men, women and children ------------Mother Teresa in our mind” silently. I will help you.</a:t>
            </a:r>
            <a:endParaRPr lang="en-US" sz="2800" b="1" dirty="0">
              <a:latin typeface="Book Antiqua" pitchFamily="18" charset="0"/>
            </a:endParaRPr>
          </a:p>
        </p:txBody>
      </p:sp>
    </p:spTree>
    <p:extLst>
      <p:ext uri="{BB962C8B-B14F-4D97-AF65-F5344CB8AC3E}">
        <p14:creationId xmlns:p14="http://schemas.microsoft.com/office/powerpoint/2010/main" val="220096210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1000" y="475357"/>
            <a:ext cx="8382000" cy="6001643"/>
          </a:xfrm>
          <a:prstGeom prst="rect">
            <a:avLst/>
          </a:prstGeom>
          <a:noFill/>
        </p:spPr>
        <p:txBody>
          <a:bodyPr wrap="square" rtlCol="0">
            <a:spAutoFit/>
          </a:bodyPr>
          <a:lstStyle/>
          <a:p>
            <a:pPr algn="just"/>
            <a:r>
              <a:rPr lang="en-US" sz="2400" dirty="0">
                <a:latin typeface="Book Antiqua" pitchFamily="18" charset="0"/>
              </a:rPr>
              <a:t>Since then men, women and children have been taken from the </a:t>
            </a:r>
            <a:r>
              <a:rPr lang="en-US" sz="2400" dirty="0" smtClean="0">
                <a:latin typeface="Book Antiqua" pitchFamily="18" charset="0"/>
              </a:rPr>
              <a:t>streets and </a:t>
            </a:r>
            <a:r>
              <a:rPr lang="en-US" sz="2400" dirty="0">
                <a:latin typeface="Book Antiqua" pitchFamily="18" charset="0"/>
              </a:rPr>
              <a:t>carried to </a:t>
            </a:r>
            <a:r>
              <a:rPr lang="en-US" sz="2400" dirty="0" err="1">
                <a:latin typeface="Book Antiqua" pitchFamily="18" charset="0"/>
              </a:rPr>
              <a:t>Nirmol</a:t>
            </a:r>
            <a:r>
              <a:rPr lang="en-US" sz="2400" dirty="0">
                <a:latin typeface="Book Antiqua" pitchFamily="18" charset="0"/>
              </a:rPr>
              <a:t> </a:t>
            </a:r>
            <a:r>
              <a:rPr lang="en-US" sz="2400" dirty="0" err="1">
                <a:latin typeface="Book Antiqua" pitchFamily="18" charset="0"/>
              </a:rPr>
              <a:t>Hridoy</a:t>
            </a:r>
            <a:r>
              <a:rPr lang="en-US" sz="2400" dirty="0">
                <a:latin typeface="Book Antiqua" pitchFamily="18" charset="0"/>
              </a:rPr>
              <a:t>. T </a:t>
            </a:r>
            <a:r>
              <a:rPr lang="en-US" sz="2400" dirty="0" err="1">
                <a:latin typeface="Book Antiqua" pitchFamily="18" charset="0"/>
              </a:rPr>
              <a:t>hese</a:t>
            </a:r>
            <a:r>
              <a:rPr lang="en-US" sz="2400" dirty="0">
                <a:latin typeface="Book Antiqua" pitchFamily="18" charset="0"/>
              </a:rPr>
              <a:t> unloved and uncared for people get </a:t>
            </a:r>
            <a:r>
              <a:rPr lang="en-US" sz="2400" dirty="0" smtClean="0">
                <a:latin typeface="Book Antiqua" pitchFamily="18" charset="0"/>
              </a:rPr>
              <a:t>an opportunity </a:t>
            </a:r>
            <a:r>
              <a:rPr lang="en-US" sz="2400" dirty="0">
                <a:latin typeface="Book Antiqua" pitchFamily="18" charset="0"/>
              </a:rPr>
              <a:t>to die in an environment of kindness and love. In their last hours they </a:t>
            </a:r>
            <a:r>
              <a:rPr lang="en-US" sz="2400" dirty="0" smtClean="0">
                <a:latin typeface="Book Antiqua" pitchFamily="18" charset="0"/>
              </a:rPr>
              <a:t>get human </a:t>
            </a:r>
            <a:r>
              <a:rPr lang="en-US" sz="2400" dirty="0">
                <a:latin typeface="Book Antiqua" pitchFamily="18" charset="0"/>
              </a:rPr>
              <a:t>and Divine love, and can feel they are also children of God. Those </a:t>
            </a:r>
            <a:r>
              <a:rPr lang="en-US" sz="2400" dirty="0" smtClean="0">
                <a:latin typeface="Book Antiqua" pitchFamily="18" charset="0"/>
              </a:rPr>
              <a:t>who survive</a:t>
            </a:r>
            <a:r>
              <a:rPr lang="en-US" sz="2400" dirty="0">
                <a:latin typeface="Book Antiqua" pitchFamily="18" charset="0"/>
              </a:rPr>
              <a:t>, the Missionaries of Charity try to find jobs for them or send them to </a:t>
            </a:r>
            <a:r>
              <a:rPr lang="en-US" sz="2400" dirty="0" smtClean="0">
                <a:latin typeface="Book Antiqua" pitchFamily="18" charset="0"/>
              </a:rPr>
              <a:t>homes where </a:t>
            </a:r>
            <a:r>
              <a:rPr lang="en-US" sz="2400" dirty="0">
                <a:latin typeface="Book Antiqua" pitchFamily="18" charset="0"/>
              </a:rPr>
              <a:t>they can live happily for some more years in a caring environment. </a:t>
            </a:r>
            <a:r>
              <a:rPr lang="en-US" sz="2400" dirty="0" smtClean="0">
                <a:latin typeface="Book Antiqua" pitchFamily="18" charset="0"/>
              </a:rPr>
              <a:t>Regarding commitment </a:t>
            </a:r>
            <a:r>
              <a:rPr lang="en-US" sz="2400" dirty="0">
                <a:latin typeface="Book Antiqua" pitchFamily="18" charset="0"/>
              </a:rPr>
              <a:t>to family, Mother Teresa said, “ Maybe in our own family, we </a:t>
            </a:r>
            <a:r>
              <a:rPr lang="en-US" sz="2400" dirty="0" smtClean="0">
                <a:latin typeface="Book Antiqua" pitchFamily="18" charset="0"/>
              </a:rPr>
              <a:t>have somebody</a:t>
            </a:r>
            <a:r>
              <a:rPr lang="en-US" sz="2400" dirty="0">
                <a:latin typeface="Book Antiqua" pitchFamily="18" charset="0"/>
              </a:rPr>
              <a:t>, who is feeling lonely, who is feeling sick, who is feeling worried. Are </a:t>
            </a:r>
            <a:r>
              <a:rPr lang="en-US" sz="2400" dirty="0" smtClean="0">
                <a:latin typeface="Book Antiqua" pitchFamily="18" charset="0"/>
              </a:rPr>
              <a:t>we there</a:t>
            </a:r>
            <a:r>
              <a:rPr lang="en-US" sz="2400" dirty="0">
                <a:latin typeface="Book Antiqua" pitchFamily="18" charset="0"/>
              </a:rPr>
              <a:t>? Are we willing to give until it hurts in order to be with our families, or do </a:t>
            </a:r>
            <a:r>
              <a:rPr lang="en-US" sz="2400" dirty="0" smtClean="0">
                <a:latin typeface="Book Antiqua" pitchFamily="18" charset="0"/>
              </a:rPr>
              <a:t>we put </a:t>
            </a:r>
            <a:r>
              <a:rPr lang="en-US" sz="2400" dirty="0">
                <a:latin typeface="Book Antiqua" pitchFamily="18" charset="0"/>
              </a:rPr>
              <a:t>our interest first? We must remember that love begins at home and we must </a:t>
            </a:r>
            <a:r>
              <a:rPr lang="en-US" sz="2400" dirty="0" smtClean="0">
                <a:latin typeface="Book Antiqua" pitchFamily="18" charset="0"/>
              </a:rPr>
              <a:t>also remember </a:t>
            </a:r>
            <a:r>
              <a:rPr lang="en-US" sz="2400" dirty="0">
                <a:latin typeface="Book Antiqua" pitchFamily="18" charset="0"/>
              </a:rPr>
              <a:t>that future of humanity passes through the family</a:t>
            </a:r>
            <a:r>
              <a:rPr lang="en-US" sz="2400" dirty="0" smtClean="0">
                <a:latin typeface="Book Antiqua" pitchFamily="18" charset="0"/>
              </a:rPr>
              <a:t>”.</a:t>
            </a:r>
            <a:endParaRPr lang="en-US" sz="2400" dirty="0">
              <a:latin typeface="Book Antiqua" pitchFamily="18" charset="0"/>
            </a:endParaRPr>
          </a:p>
        </p:txBody>
      </p:sp>
    </p:spTree>
    <p:extLst>
      <p:ext uri="{BB962C8B-B14F-4D97-AF65-F5344CB8AC3E}">
        <p14:creationId xmlns:p14="http://schemas.microsoft.com/office/powerpoint/2010/main" val="2373668877"/>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1688690" y="1752600"/>
            <a:ext cx="6248400" cy="2354580"/>
          </a:xfrm>
          <a:prstGeom prst="ellipse">
            <a:avLst/>
          </a:prstGeom>
          <a:ln>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2800" dirty="0" smtClean="0">
                <a:latin typeface="CastleT" pitchFamily="34" charset="0"/>
              </a:rPr>
              <a:t>Let’s have a look at the golden achievements of Mother Teresa.</a:t>
            </a:r>
            <a:endParaRPr lang="en-US" sz="2800" dirty="0">
              <a:latin typeface="CastleT" pitchFamily="34" charset="0"/>
            </a:endParaRPr>
          </a:p>
        </p:txBody>
      </p:sp>
    </p:spTree>
    <p:extLst>
      <p:ext uri="{BB962C8B-B14F-4D97-AF65-F5344CB8AC3E}">
        <p14:creationId xmlns:p14="http://schemas.microsoft.com/office/powerpoint/2010/main" val="2466200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xit" presetSubtype="0" fill="hold" grpId="0" nodeType="clickEffect">
                                  <p:stCondLst>
                                    <p:cond delay="0"/>
                                  </p:stCondLst>
                                  <p:childTnLst>
                                    <p:anim calcmode="lin" valueType="num">
                                      <p:cBhvr>
                                        <p:cTn id="6" dur="1000"/>
                                        <p:tgtEl>
                                          <p:spTgt spid="2"/>
                                        </p:tgtEl>
                                        <p:attrNameLst>
                                          <p:attrName>ppt_w</p:attrName>
                                        </p:attrNameLst>
                                      </p:cBhvr>
                                      <p:tavLst>
                                        <p:tav tm="0">
                                          <p:val>
                                            <p:strVal val="ppt_w"/>
                                          </p:val>
                                        </p:tav>
                                        <p:tav tm="100000">
                                          <p:val>
                                            <p:fltVal val="0"/>
                                          </p:val>
                                        </p:tav>
                                      </p:tavLst>
                                    </p:anim>
                                    <p:anim calcmode="lin" valueType="num">
                                      <p:cBhvr>
                                        <p:cTn id="7" dur="1000"/>
                                        <p:tgtEl>
                                          <p:spTgt spid="2"/>
                                        </p:tgtEl>
                                        <p:attrNameLst>
                                          <p:attrName>ppt_h</p:attrName>
                                        </p:attrNameLst>
                                      </p:cBhvr>
                                      <p:tavLst>
                                        <p:tav tm="0">
                                          <p:val>
                                            <p:strVal val="ppt_h"/>
                                          </p:val>
                                        </p:tav>
                                        <p:tav tm="100000">
                                          <p:val>
                                            <p:fltVal val="0"/>
                                          </p:val>
                                        </p:tav>
                                      </p:tavLst>
                                    </p:anim>
                                    <p:anim calcmode="lin" valueType="num">
                                      <p:cBhvr>
                                        <p:cTn id="8" dur="1000"/>
                                        <p:tgtEl>
                                          <p:spTgt spid="2"/>
                                        </p:tgtEl>
                                        <p:attrNameLst>
                                          <p:attrName>style.rotation</p:attrName>
                                        </p:attrNameLst>
                                      </p:cBhvr>
                                      <p:tavLst>
                                        <p:tav tm="0">
                                          <p:val>
                                            <p:fltVal val="0"/>
                                          </p:val>
                                        </p:tav>
                                        <p:tav tm="100000">
                                          <p:val>
                                            <p:fltVal val="90"/>
                                          </p:val>
                                        </p:tav>
                                      </p:tavLst>
                                    </p:anim>
                                    <p:animEffect transition="out" filter="fade">
                                      <p:cBhvr>
                                        <p:cTn id="9" dur="1000"/>
                                        <p:tgtEl>
                                          <p:spTgt spid="2"/>
                                        </p:tgtEl>
                                      </p:cBhvr>
                                    </p:animEffect>
                                    <p:set>
                                      <p:cBhvr>
                                        <p:cTn id="10" dur="1" fill="hold">
                                          <p:stCondLst>
                                            <p:cond delay="9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1000" y="76200"/>
            <a:ext cx="8382000" cy="830997"/>
          </a:xfrm>
          <a:prstGeom prst="rect">
            <a:avLst/>
          </a:prstGeom>
          <a:noFill/>
        </p:spPr>
        <p:txBody>
          <a:bodyPr wrap="square" rtlCol="0">
            <a:spAutoFit/>
          </a:bodyPr>
          <a:lstStyle/>
          <a:p>
            <a:pPr algn="just"/>
            <a:r>
              <a:rPr lang="en-US" sz="2400" dirty="0">
                <a:latin typeface="CastleT" pitchFamily="34" charset="0"/>
              </a:rPr>
              <a:t>Mother Teresa's work has been </a:t>
            </a:r>
            <a:r>
              <a:rPr lang="en-US" sz="2400" dirty="0" err="1">
                <a:latin typeface="CastleT" pitchFamily="34" charset="0"/>
              </a:rPr>
              <a:t>recognised</a:t>
            </a:r>
            <a:r>
              <a:rPr lang="en-US" sz="2400" dirty="0">
                <a:latin typeface="CastleT" pitchFamily="34" charset="0"/>
              </a:rPr>
              <a:t> throughout the world and she has received a number of awards. </a:t>
            </a:r>
          </a:p>
        </p:txBody>
      </p:sp>
      <p:sp>
        <p:nvSpPr>
          <p:cNvPr id="3" name="TextBox 2"/>
          <p:cNvSpPr txBox="1"/>
          <p:nvPr/>
        </p:nvSpPr>
        <p:spPr>
          <a:xfrm>
            <a:off x="395514" y="5931187"/>
            <a:ext cx="8382000" cy="584775"/>
          </a:xfrm>
          <a:prstGeom prst="rect">
            <a:avLst/>
          </a:prstGeom>
          <a:noFill/>
          <a:ln>
            <a:solidFill>
              <a:schemeClr val="tx1"/>
            </a:solidFill>
          </a:ln>
        </p:spPr>
        <p:txBody>
          <a:bodyPr wrap="square" rtlCol="0">
            <a:spAutoFit/>
          </a:bodyPr>
          <a:lstStyle/>
          <a:p>
            <a:pPr algn="ctr"/>
            <a:r>
              <a:rPr lang="en-US" sz="3200" b="1" dirty="0">
                <a:latin typeface="Book Antiqua" pitchFamily="18" charset="0"/>
              </a:rPr>
              <a:t>Pope John XXIII Peace Prize </a:t>
            </a:r>
            <a:r>
              <a:rPr lang="en-US" sz="3200" b="1" dirty="0" smtClean="0">
                <a:latin typeface="Book Antiqua" pitchFamily="18" charset="0"/>
              </a:rPr>
              <a:t>1971</a:t>
            </a:r>
            <a:endParaRPr lang="en-US" sz="3200" b="1" dirty="0">
              <a:latin typeface="Book Antiqua" pitchFamily="18" charset="0"/>
            </a:endParaRPr>
          </a:p>
        </p:txBody>
      </p:sp>
      <p:pic>
        <p:nvPicPr>
          <p:cNvPr id="9" name="Picture 8"/>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262743" y="893475"/>
            <a:ext cx="6339316" cy="4973925"/>
          </a:xfrm>
          <a:prstGeom prst="rect">
            <a:avLst/>
          </a:prstGeom>
        </p:spPr>
      </p:pic>
    </p:spTree>
    <p:extLst>
      <p:ext uri="{BB962C8B-B14F-4D97-AF65-F5344CB8AC3E}">
        <p14:creationId xmlns:p14="http://schemas.microsoft.com/office/powerpoint/2010/main" val="3724319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2"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right)">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09600" y="5562600"/>
            <a:ext cx="8153400" cy="954107"/>
          </a:xfrm>
          <a:prstGeom prst="rect">
            <a:avLst/>
          </a:prstGeom>
          <a:noFill/>
        </p:spPr>
        <p:txBody>
          <a:bodyPr wrap="square" rtlCol="0">
            <a:spAutoFit/>
          </a:bodyPr>
          <a:lstStyle/>
          <a:p>
            <a:pPr algn="ctr"/>
            <a:r>
              <a:rPr lang="en-US" sz="2800" b="1" dirty="0" smtClean="0">
                <a:latin typeface="Book Antiqua" pitchFamily="18" charset="0"/>
              </a:rPr>
              <a:t>The Nehru </a:t>
            </a:r>
            <a:r>
              <a:rPr lang="en-US" sz="2800" b="1" dirty="0">
                <a:latin typeface="Book Antiqua" pitchFamily="18" charset="0"/>
              </a:rPr>
              <a:t>Prize for Promotion of International Peace &amp; Understanding </a:t>
            </a:r>
            <a:r>
              <a:rPr lang="en-US" sz="2800" b="1" dirty="0" smtClean="0">
                <a:latin typeface="Book Antiqua" pitchFamily="18" charset="0"/>
              </a:rPr>
              <a:t>1972</a:t>
            </a:r>
            <a:endParaRPr lang="en-US" sz="2800" b="1" dirty="0">
              <a:latin typeface="Book Antiqua" pitchFamily="18"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195286" y="254307"/>
            <a:ext cx="4114799" cy="5155893"/>
          </a:xfrm>
          <a:prstGeom prst="rect">
            <a:avLst/>
          </a:prstGeom>
        </p:spPr>
      </p:pic>
    </p:spTree>
    <p:extLst>
      <p:ext uri="{BB962C8B-B14F-4D97-AF65-F5344CB8AC3E}">
        <p14:creationId xmlns:p14="http://schemas.microsoft.com/office/powerpoint/2010/main" val="2279435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1000" y="5638800"/>
            <a:ext cx="8290019" cy="584775"/>
          </a:xfrm>
          <a:prstGeom prst="rect">
            <a:avLst/>
          </a:prstGeom>
          <a:noFill/>
          <a:ln>
            <a:solidFill>
              <a:schemeClr val="tx1"/>
            </a:solidFill>
          </a:ln>
        </p:spPr>
        <p:txBody>
          <a:bodyPr wrap="square" rtlCol="0">
            <a:spAutoFit/>
          </a:bodyPr>
          <a:lstStyle/>
          <a:p>
            <a:pPr algn="ctr"/>
            <a:r>
              <a:rPr lang="en-US" sz="3200" b="1" dirty="0" smtClean="0">
                <a:latin typeface="Book Antiqua" pitchFamily="18" charset="0"/>
              </a:rPr>
              <a:t>The </a:t>
            </a:r>
            <a:r>
              <a:rPr lang="en-US" sz="3200" b="1" dirty="0" err="1" smtClean="0">
                <a:latin typeface="Book Antiqua" pitchFamily="18" charset="0"/>
              </a:rPr>
              <a:t>Balzan</a:t>
            </a:r>
            <a:r>
              <a:rPr lang="en-US" sz="3200" b="1" dirty="0" smtClean="0">
                <a:latin typeface="Book Antiqua" pitchFamily="18" charset="0"/>
              </a:rPr>
              <a:t> </a:t>
            </a:r>
            <a:r>
              <a:rPr lang="en-US" sz="3200" b="1" dirty="0">
                <a:latin typeface="Book Antiqua" pitchFamily="18" charset="0"/>
              </a:rPr>
              <a:t>Prize </a:t>
            </a:r>
            <a:r>
              <a:rPr lang="en-US" sz="3200" b="1" dirty="0" smtClean="0">
                <a:latin typeface="Book Antiqua" pitchFamily="18" charset="0"/>
              </a:rPr>
              <a:t>1978</a:t>
            </a:r>
            <a:endParaRPr lang="en-US" sz="3200" b="1" dirty="0">
              <a:latin typeface="Book Antiqua" pitchFamily="18" charset="0"/>
            </a:endParaRPr>
          </a:p>
        </p:txBody>
      </p:sp>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62857" y="609600"/>
            <a:ext cx="8308162" cy="4867311"/>
          </a:xfrm>
          <a:prstGeom prst="rect">
            <a:avLst/>
          </a:prstGeom>
          <a:ln>
            <a:solidFill>
              <a:schemeClr val="tx1"/>
            </a:solidFill>
          </a:ln>
        </p:spPr>
      </p:pic>
    </p:spTree>
    <p:extLst>
      <p:ext uri="{BB962C8B-B14F-4D97-AF65-F5344CB8AC3E}">
        <p14:creationId xmlns:p14="http://schemas.microsoft.com/office/powerpoint/2010/main" val="128719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animEffect transition="in" filter="fade">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33400" y="5715000"/>
            <a:ext cx="7890933" cy="584775"/>
          </a:xfrm>
          <a:prstGeom prst="rect">
            <a:avLst/>
          </a:prstGeom>
          <a:noFill/>
          <a:ln>
            <a:solidFill>
              <a:schemeClr val="tx1"/>
            </a:solidFill>
          </a:ln>
        </p:spPr>
        <p:txBody>
          <a:bodyPr wrap="square" rtlCol="0">
            <a:spAutoFit/>
          </a:bodyPr>
          <a:lstStyle/>
          <a:p>
            <a:pPr algn="ctr"/>
            <a:r>
              <a:rPr lang="en-US" sz="3200" b="1" dirty="0" smtClean="0">
                <a:latin typeface="Book Antiqua" pitchFamily="18" charset="0"/>
              </a:rPr>
              <a:t>The </a:t>
            </a:r>
            <a:r>
              <a:rPr lang="en-US" sz="3200" b="1" dirty="0">
                <a:latin typeface="Book Antiqua" pitchFamily="18" charset="0"/>
              </a:rPr>
              <a:t>Nobel Peace Prize </a:t>
            </a:r>
            <a:r>
              <a:rPr lang="en-US" sz="3200" b="1" dirty="0" smtClean="0">
                <a:latin typeface="Book Antiqua" pitchFamily="18" charset="0"/>
              </a:rPr>
              <a:t>1979</a:t>
            </a:r>
            <a:endParaRPr lang="en-US" sz="3200" b="1" dirty="0">
              <a:latin typeface="Book Antiqua" pitchFamily="18"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33400" y="533400"/>
            <a:ext cx="7890933" cy="4971287"/>
          </a:xfrm>
          <a:prstGeom prst="rect">
            <a:avLst/>
          </a:prstGeom>
          <a:ln>
            <a:solidFill>
              <a:schemeClr val="tx1"/>
            </a:solidFill>
          </a:ln>
        </p:spPr>
      </p:pic>
    </p:spTree>
    <p:extLst>
      <p:ext uri="{BB962C8B-B14F-4D97-AF65-F5344CB8AC3E}">
        <p14:creationId xmlns:p14="http://schemas.microsoft.com/office/powerpoint/2010/main" val="786253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2"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right)">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90286" y="6197025"/>
            <a:ext cx="8548914" cy="584775"/>
          </a:xfrm>
          <a:prstGeom prst="rect">
            <a:avLst/>
          </a:prstGeom>
          <a:noFill/>
          <a:ln>
            <a:solidFill>
              <a:schemeClr val="tx1"/>
            </a:solidFill>
          </a:ln>
        </p:spPr>
        <p:txBody>
          <a:bodyPr wrap="square" rtlCol="0">
            <a:spAutoFit/>
          </a:bodyPr>
          <a:lstStyle/>
          <a:p>
            <a:pPr algn="ctr"/>
            <a:r>
              <a:rPr lang="en-US" sz="3200" b="1" dirty="0">
                <a:latin typeface="Book Antiqua" pitchFamily="18" charset="0"/>
              </a:rPr>
              <a:t>and the Bharat </a:t>
            </a:r>
            <a:r>
              <a:rPr lang="en-US" sz="3200" b="1" dirty="0" err="1">
                <a:latin typeface="Book Antiqua" pitchFamily="18" charset="0"/>
              </a:rPr>
              <a:t>Ratna</a:t>
            </a:r>
            <a:r>
              <a:rPr lang="en-US" sz="3200" b="1" dirty="0">
                <a:latin typeface="Book Antiqua" pitchFamily="18" charset="0"/>
              </a:rPr>
              <a:t> </a:t>
            </a:r>
            <a:r>
              <a:rPr lang="en-US" sz="3200" b="1" dirty="0" smtClean="0">
                <a:latin typeface="Book Antiqua" pitchFamily="18" charset="0"/>
              </a:rPr>
              <a:t>1980</a:t>
            </a:r>
            <a:endParaRPr lang="en-US" sz="3200" b="1" dirty="0">
              <a:latin typeface="Book Antiqua" pitchFamily="18" charset="0"/>
            </a:endParaRPr>
          </a:p>
        </p:txBody>
      </p:sp>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04800" y="304800"/>
            <a:ext cx="8534400" cy="5816025"/>
          </a:xfrm>
          <a:prstGeom prst="rect">
            <a:avLst/>
          </a:prstGeom>
          <a:ln>
            <a:solidFill>
              <a:schemeClr val="tx1"/>
            </a:solidFill>
          </a:ln>
        </p:spPr>
      </p:pic>
    </p:spTree>
    <p:extLst>
      <p:ext uri="{BB962C8B-B14F-4D97-AF65-F5344CB8AC3E}">
        <p14:creationId xmlns:p14="http://schemas.microsoft.com/office/powerpoint/2010/main" val="3964620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left)">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428171" y="254000"/>
            <a:ext cx="8572500" cy="3047999"/>
          </a:xfrm>
          <a:prstGeom prst="rect">
            <a:avLst/>
          </a:prstGeom>
          <a:noFill/>
        </p:spPr>
        <p:txBody>
          <a:bodyPr wrap="square" rtlCol="0">
            <a:prstTxWarp prst="textWave1">
              <a:avLst>
                <a:gd name="adj1" fmla="val 12500"/>
                <a:gd name="adj2" fmla="val 0"/>
              </a:avLst>
            </a:prstTxWarp>
            <a:spAutoFit/>
          </a:bodyPr>
          <a:lstStyle/>
          <a:p>
            <a:pPr algn="ctr"/>
            <a:r>
              <a:rPr lang="en-US" sz="4000" b="1" dirty="0" smtClean="0">
                <a:solidFill>
                  <a:srgbClr val="002060"/>
                </a:solidFill>
                <a:latin typeface="Book Antiqua" pitchFamily="18" charset="0"/>
              </a:rPr>
              <a:t>Good Morning</a:t>
            </a:r>
            <a:endParaRPr lang="en-US" sz="4000" b="1" dirty="0">
              <a:solidFill>
                <a:srgbClr val="002060"/>
              </a:solidFill>
              <a:latin typeface="Book Antiqua" pitchFamily="18" charset="0"/>
            </a:endParaRPr>
          </a:p>
        </p:txBody>
      </p:sp>
    </p:spTree>
    <p:extLst>
      <p:ext uri="{BB962C8B-B14F-4D97-AF65-F5344CB8AC3E}">
        <p14:creationId xmlns:p14="http://schemas.microsoft.com/office/powerpoint/2010/main" val="3604691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entr" presetSubtype="0" fill="hold" grpId="0" nodeType="clickEffect">
                                  <p:stCondLst>
                                    <p:cond delay="0"/>
                                  </p:stCondLst>
                                  <p:iterate type="lt">
                                    <p:tmPct val="10000"/>
                                  </p:iterate>
                                  <p:childTnLst>
                                    <p:set>
                                      <p:cBhvr>
                                        <p:cTn id="6" dur="1" fill="hold">
                                          <p:stCondLst>
                                            <p:cond delay="0"/>
                                          </p:stCondLst>
                                        </p:cTn>
                                        <p:tgtEl>
                                          <p:spTgt spid="7"/>
                                        </p:tgtEl>
                                        <p:attrNameLst>
                                          <p:attrName>style.visibility</p:attrName>
                                        </p:attrNameLst>
                                      </p:cBhvr>
                                      <p:to>
                                        <p:strVal val="visible"/>
                                      </p:to>
                                    </p:set>
                                    <p:anim by="(-#ppt_w*2)" calcmode="lin" valueType="num">
                                      <p:cBhvr rctx="PPT">
                                        <p:cTn id="7" dur="500" autoRev="1" fill="hold">
                                          <p:stCondLst>
                                            <p:cond delay="0"/>
                                          </p:stCondLst>
                                        </p:cTn>
                                        <p:tgtEl>
                                          <p:spTgt spid="7"/>
                                        </p:tgtEl>
                                        <p:attrNameLst>
                                          <p:attrName>ppt_w</p:attrName>
                                        </p:attrNameLst>
                                      </p:cBhvr>
                                    </p:anim>
                                    <p:anim by="(#ppt_w*0.50)" calcmode="lin" valueType="num">
                                      <p:cBhvr>
                                        <p:cTn id="8" dur="500" decel="50000" autoRev="1" fill="hold">
                                          <p:stCondLst>
                                            <p:cond delay="0"/>
                                          </p:stCondLst>
                                        </p:cTn>
                                        <p:tgtEl>
                                          <p:spTgt spid="7"/>
                                        </p:tgtEl>
                                        <p:attrNameLst>
                                          <p:attrName>ppt_x</p:attrName>
                                        </p:attrNameLst>
                                      </p:cBhvr>
                                    </p:anim>
                                    <p:anim from="(-#ppt_h/2)" to="(#ppt_y)" calcmode="lin" valueType="num">
                                      <p:cBhvr>
                                        <p:cTn id="9" dur="1000" fill="hold">
                                          <p:stCondLst>
                                            <p:cond delay="0"/>
                                          </p:stCondLst>
                                        </p:cTn>
                                        <p:tgtEl>
                                          <p:spTgt spid="7"/>
                                        </p:tgtEl>
                                        <p:attrNameLst>
                                          <p:attrName>ppt_y</p:attrName>
                                        </p:attrNameLst>
                                      </p:cBhvr>
                                    </p:anim>
                                    <p:animRot by="21600000">
                                      <p:cBhvr>
                                        <p:cTn id="10" dur="1000" fill="hold">
                                          <p:stCondLst>
                                            <p:cond delay="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53429" y="1075419"/>
            <a:ext cx="3693985" cy="4715782"/>
          </a:xfrm>
          <a:prstGeom prst="rect">
            <a:avLst/>
          </a:prstGeom>
          <a:ln>
            <a:solidFill>
              <a:schemeClr val="tx1"/>
            </a:solidFill>
          </a:ln>
        </p:spPr>
      </p:pic>
      <p:sp>
        <p:nvSpPr>
          <p:cNvPr id="4" name="Right Arrow 3"/>
          <p:cNvSpPr/>
          <p:nvPr/>
        </p:nvSpPr>
        <p:spPr>
          <a:xfrm>
            <a:off x="2894490" y="2057399"/>
            <a:ext cx="1762689" cy="457200"/>
          </a:xfrm>
          <a:prstGeom prst="rightArrow">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latin typeface="Book Antiqua" pitchFamily="18" charset="0"/>
            </a:endParaRPr>
          </a:p>
        </p:txBody>
      </p:sp>
      <p:sp>
        <p:nvSpPr>
          <p:cNvPr id="5" name="TextBox 4"/>
          <p:cNvSpPr txBox="1"/>
          <p:nvPr/>
        </p:nvSpPr>
        <p:spPr>
          <a:xfrm>
            <a:off x="4655248" y="1789092"/>
            <a:ext cx="4107751" cy="954107"/>
          </a:xfrm>
          <a:prstGeom prst="rect">
            <a:avLst/>
          </a:prstGeom>
          <a:noFill/>
          <a:ln>
            <a:solidFill>
              <a:schemeClr val="tx1"/>
            </a:solidFill>
          </a:ln>
        </p:spPr>
        <p:txBody>
          <a:bodyPr wrap="square" rtlCol="0">
            <a:spAutoFit/>
          </a:bodyPr>
          <a:lstStyle/>
          <a:p>
            <a:r>
              <a:rPr lang="en-US" sz="2800" b="1" dirty="0">
                <a:latin typeface="Book Antiqua" pitchFamily="18" charset="0"/>
              </a:rPr>
              <a:t>Draped in a white and blue-bordered sari</a:t>
            </a:r>
          </a:p>
        </p:txBody>
      </p:sp>
      <p:sp>
        <p:nvSpPr>
          <p:cNvPr id="6" name="Right Arrow 5"/>
          <p:cNvSpPr/>
          <p:nvPr/>
        </p:nvSpPr>
        <p:spPr>
          <a:xfrm>
            <a:off x="3002390" y="3962400"/>
            <a:ext cx="1628887" cy="457200"/>
          </a:xfrm>
          <a:prstGeom prst="rightArrow">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latin typeface="Book Antiqua" pitchFamily="18" charset="0"/>
            </a:endParaRPr>
          </a:p>
        </p:txBody>
      </p:sp>
      <p:sp>
        <p:nvSpPr>
          <p:cNvPr id="7" name="TextBox 6"/>
          <p:cNvSpPr txBox="1"/>
          <p:nvPr/>
        </p:nvSpPr>
        <p:spPr>
          <a:xfrm>
            <a:off x="4649442" y="4658380"/>
            <a:ext cx="4113557" cy="523220"/>
          </a:xfrm>
          <a:prstGeom prst="rect">
            <a:avLst/>
          </a:prstGeom>
          <a:noFill/>
          <a:ln>
            <a:solidFill>
              <a:schemeClr val="tx1"/>
            </a:solidFill>
          </a:ln>
        </p:spPr>
        <p:txBody>
          <a:bodyPr wrap="square" rtlCol="0">
            <a:spAutoFit/>
          </a:bodyPr>
          <a:lstStyle/>
          <a:p>
            <a:r>
              <a:rPr lang="en-US" sz="2800" b="1" dirty="0">
                <a:latin typeface="Book Antiqua" pitchFamily="18" charset="0"/>
              </a:rPr>
              <a:t>wrinkled face</a:t>
            </a:r>
          </a:p>
        </p:txBody>
      </p:sp>
      <p:sp>
        <p:nvSpPr>
          <p:cNvPr id="9" name="Right Arrow 8"/>
          <p:cNvSpPr/>
          <p:nvPr/>
        </p:nvSpPr>
        <p:spPr>
          <a:xfrm>
            <a:off x="3207448" y="2931183"/>
            <a:ext cx="1449731" cy="457200"/>
          </a:xfrm>
          <a:prstGeom prst="rightArrow">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latin typeface="Book Antiqua" pitchFamily="18" charset="0"/>
            </a:endParaRPr>
          </a:p>
        </p:txBody>
      </p:sp>
      <p:sp>
        <p:nvSpPr>
          <p:cNvPr id="10" name="TextBox 9"/>
          <p:cNvSpPr txBox="1"/>
          <p:nvPr/>
        </p:nvSpPr>
        <p:spPr>
          <a:xfrm>
            <a:off x="4681374" y="2886933"/>
            <a:ext cx="4081626" cy="523220"/>
          </a:xfrm>
          <a:prstGeom prst="rect">
            <a:avLst/>
          </a:prstGeom>
          <a:noFill/>
          <a:ln>
            <a:solidFill>
              <a:schemeClr val="tx1"/>
            </a:solidFill>
          </a:ln>
        </p:spPr>
        <p:txBody>
          <a:bodyPr wrap="square" rtlCol="0">
            <a:spAutoFit/>
          </a:bodyPr>
          <a:lstStyle/>
          <a:p>
            <a:r>
              <a:rPr lang="en-US" sz="2800" b="1" dirty="0" smtClean="0">
                <a:latin typeface="Book Antiqua" pitchFamily="18" charset="0"/>
              </a:rPr>
              <a:t>Ever soft eyes</a:t>
            </a:r>
            <a:endParaRPr lang="en-US" sz="2800" b="1" dirty="0">
              <a:latin typeface="Book Antiqua" pitchFamily="18" charset="0"/>
            </a:endParaRPr>
          </a:p>
        </p:txBody>
      </p:sp>
      <p:sp>
        <p:nvSpPr>
          <p:cNvPr id="11" name="Bent Arrow 10"/>
          <p:cNvSpPr/>
          <p:nvPr/>
        </p:nvSpPr>
        <p:spPr>
          <a:xfrm flipV="1">
            <a:off x="1812135" y="4224010"/>
            <a:ext cx="2819142" cy="914400"/>
          </a:xfrm>
          <a:prstGeom prst="bentArrow">
            <a:avLst>
              <a:gd name="adj1" fmla="val 25000"/>
              <a:gd name="adj2" fmla="val 26732"/>
              <a:gd name="adj3" fmla="val 25000"/>
              <a:gd name="adj4" fmla="val 43750"/>
            </a:avLst>
          </a:prstGeom>
          <a:solidFill>
            <a:schemeClr val="accent6">
              <a:lumMod val="60000"/>
              <a:lumOff val="40000"/>
            </a:schemeClr>
          </a:solidFill>
          <a:ln>
            <a:solidFill>
              <a:schemeClr val="tx1"/>
            </a:solid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sz="2800" b="1">
              <a:solidFill>
                <a:schemeClr val="tx1"/>
              </a:solidFill>
              <a:latin typeface="Book Antiqua" pitchFamily="18" charset="0"/>
            </a:endParaRPr>
          </a:p>
        </p:txBody>
      </p:sp>
      <p:sp>
        <p:nvSpPr>
          <p:cNvPr id="12" name="TextBox 11"/>
          <p:cNvSpPr txBox="1"/>
          <p:nvPr/>
        </p:nvSpPr>
        <p:spPr>
          <a:xfrm>
            <a:off x="4650894" y="3962400"/>
            <a:ext cx="4112106" cy="523220"/>
          </a:xfrm>
          <a:prstGeom prst="rect">
            <a:avLst/>
          </a:prstGeom>
          <a:noFill/>
          <a:ln>
            <a:solidFill>
              <a:schemeClr val="tx1"/>
            </a:solidFill>
          </a:ln>
        </p:spPr>
        <p:txBody>
          <a:bodyPr wrap="square" rtlCol="0">
            <a:spAutoFit/>
          </a:bodyPr>
          <a:lstStyle/>
          <a:p>
            <a:r>
              <a:rPr lang="en-US" sz="2800" b="1" dirty="0" smtClean="0">
                <a:latin typeface="Book Antiqua" pitchFamily="18" charset="0"/>
              </a:rPr>
              <a:t>Saintly smile</a:t>
            </a:r>
            <a:endParaRPr lang="en-US" sz="2800" b="1" dirty="0">
              <a:latin typeface="Book Antiqua" pitchFamily="18" charset="0"/>
            </a:endParaRPr>
          </a:p>
        </p:txBody>
      </p:sp>
      <p:sp>
        <p:nvSpPr>
          <p:cNvPr id="13" name="TextBox 12"/>
          <p:cNvSpPr txBox="1"/>
          <p:nvPr/>
        </p:nvSpPr>
        <p:spPr>
          <a:xfrm>
            <a:off x="353428" y="457200"/>
            <a:ext cx="8409572" cy="523220"/>
          </a:xfrm>
          <a:prstGeom prst="rect">
            <a:avLst/>
          </a:prstGeom>
          <a:noFill/>
          <a:ln>
            <a:solidFill>
              <a:schemeClr val="tx1"/>
            </a:solidFill>
          </a:ln>
        </p:spPr>
        <p:txBody>
          <a:bodyPr wrap="square" rtlCol="0">
            <a:spAutoFit/>
          </a:bodyPr>
          <a:lstStyle/>
          <a:p>
            <a:pPr algn="ctr"/>
            <a:r>
              <a:rPr lang="en-US" sz="2800" b="1" dirty="0" smtClean="0">
                <a:latin typeface="Book Antiqua" pitchFamily="18" charset="0"/>
              </a:rPr>
              <a:t>Let us see Mother Teresa’s facial appearance.</a:t>
            </a:r>
            <a:endParaRPr lang="en-US" sz="2800" b="1" dirty="0">
              <a:latin typeface="Book Antiqua" pitchFamily="18" charset="0"/>
            </a:endParaRPr>
          </a:p>
        </p:txBody>
      </p:sp>
      <p:sp>
        <p:nvSpPr>
          <p:cNvPr id="15" name="TextBox 14"/>
          <p:cNvSpPr txBox="1"/>
          <p:nvPr/>
        </p:nvSpPr>
        <p:spPr>
          <a:xfrm>
            <a:off x="353428" y="5939135"/>
            <a:ext cx="8409572" cy="461665"/>
          </a:xfrm>
          <a:prstGeom prst="rect">
            <a:avLst/>
          </a:prstGeom>
          <a:noFill/>
          <a:ln>
            <a:solidFill>
              <a:schemeClr val="tx1"/>
            </a:solidFill>
          </a:ln>
        </p:spPr>
        <p:txBody>
          <a:bodyPr wrap="square" rtlCol="0">
            <a:spAutoFit/>
          </a:bodyPr>
          <a:lstStyle/>
          <a:p>
            <a:pPr algn="ctr"/>
            <a:r>
              <a:rPr lang="en-US" sz="2400" dirty="0" smtClean="0">
                <a:latin typeface="Arial Narrow" pitchFamily="34" charset="0"/>
              </a:rPr>
              <a:t>This holly soul breathed her last on 5 September 1997 at the age of 87.</a:t>
            </a:r>
            <a:endParaRPr lang="en-US" sz="2400" dirty="0">
              <a:latin typeface="Arial Narrow" pitchFamily="34" charset="0"/>
            </a:endParaRPr>
          </a:p>
        </p:txBody>
      </p:sp>
    </p:spTree>
    <p:extLst>
      <p:ext uri="{BB962C8B-B14F-4D97-AF65-F5344CB8AC3E}">
        <p14:creationId xmlns:p14="http://schemas.microsoft.com/office/powerpoint/2010/main" val="1212101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500" fill="hold"/>
                                        <p:tgtEl>
                                          <p:spTgt spid="14"/>
                                        </p:tgtEl>
                                        <p:attrNameLst>
                                          <p:attrName>ppt_w</p:attrName>
                                        </p:attrNameLst>
                                      </p:cBhvr>
                                      <p:tavLst>
                                        <p:tav tm="0">
                                          <p:val>
                                            <p:fltVal val="0"/>
                                          </p:val>
                                        </p:tav>
                                        <p:tav tm="100000">
                                          <p:val>
                                            <p:strVal val="#ppt_w"/>
                                          </p:val>
                                        </p:tav>
                                      </p:tavLst>
                                    </p:anim>
                                    <p:anim calcmode="lin" valueType="num">
                                      <p:cBhvr>
                                        <p:cTn id="13" dur="500" fill="hold"/>
                                        <p:tgtEl>
                                          <p:spTgt spid="14"/>
                                        </p:tgtEl>
                                        <p:attrNameLst>
                                          <p:attrName>ppt_h</p:attrName>
                                        </p:attrNameLst>
                                      </p:cBhvr>
                                      <p:tavLst>
                                        <p:tav tm="0">
                                          <p:val>
                                            <p:fltVal val="0"/>
                                          </p:val>
                                        </p:tav>
                                        <p:tav tm="100000">
                                          <p:val>
                                            <p:strVal val="#ppt_h"/>
                                          </p:val>
                                        </p:tav>
                                      </p:tavLst>
                                    </p:anim>
                                    <p:animEffect transition="in" filter="fade">
                                      <p:cBhvr>
                                        <p:cTn id="14" dur="500"/>
                                        <p:tgtEl>
                                          <p:spTgt spid="1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left)">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2"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right)">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wipe(left)">
                                      <p:cBhvr>
                                        <p:cTn id="29" dur="500"/>
                                        <p:tgtEl>
                                          <p:spTgt spid="9"/>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2" fill="hold" grpId="0" nodeType="click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wipe(right)">
                                      <p:cBhvr>
                                        <p:cTn id="34" dur="500"/>
                                        <p:tgtEl>
                                          <p:spTgt spid="10"/>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wipe(left)">
                                      <p:cBhvr>
                                        <p:cTn id="39" dur="500"/>
                                        <p:tgtEl>
                                          <p:spTgt spid="6"/>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2" fill="hold" grpId="0" nodeType="click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wipe(right)">
                                      <p:cBhvr>
                                        <p:cTn id="44" dur="500"/>
                                        <p:tgtEl>
                                          <p:spTgt spid="12"/>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grpId="0" nodeType="clickEffect">
                                  <p:stCondLst>
                                    <p:cond delay="0"/>
                                  </p:stCondLst>
                                  <p:childTnLst>
                                    <p:set>
                                      <p:cBhvr>
                                        <p:cTn id="48" dur="1" fill="hold">
                                          <p:stCondLst>
                                            <p:cond delay="0"/>
                                          </p:stCondLst>
                                        </p:cTn>
                                        <p:tgtEl>
                                          <p:spTgt spid="11"/>
                                        </p:tgtEl>
                                        <p:attrNameLst>
                                          <p:attrName>style.visibility</p:attrName>
                                        </p:attrNameLst>
                                      </p:cBhvr>
                                      <p:to>
                                        <p:strVal val="visible"/>
                                      </p:to>
                                    </p:set>
                                    <p:animEffect transition="in" filter="wipe(left)">
                                      <p:cBhvr>
                                        <p:cTn id="49" dur="500"/>
                                        <p:tgtEl>
                                          <p:spTgt spid="11"/>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2" fill="hold" grpId="0" nodeType="clickEffect">
                                  <p:stCondLst>
                                    <p:cond delay="0"/>
                                  </p:stCondLst>
                                  <p:childTnLst>
                                    <p:set>
                                      <p:cBhvr>
                                        <p:cTn id="53" dur="1" fill="hold">
                                          <p:stCondLst>
                                            <p:cond delay="0"/>
                                          </p:stCondLst>
                                        </p:cTn>
                                        <p:tgtEl>
                                          <p:spTgt spid="7"/>
                                        </p:tgtEl>
                                        <p:attrNameLst>
                                          <p:attrName>style.visibility</p:attrName>
                                        </p:attrNameLst>
                                      </p:cBhvr>
                                      <p:to>
                                        <p:strVal val="visible"/>
                                      </p:to>
                                    </p:set>
                                    <p:animEffect transition="in" filter="wipe(right)">
                                      <p:cBhvr>
                                        <p:cTn id="54" dur="500"/>
                                        <p:tgtEl>
                                          <p:spTgt spid="7"/>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8" fill="hold" grpId="0" nodeType="clickEffect">
                                  <p:stCondLst>
                                    <p:cond delay="0"/>
                                  </p:stCondLst>
                                  <p:childTnLst>
                                    <p:set>
                                      <p:cBhvr>
                                        <p:cTn id="58" dur="1" fill="hold">
                                          <p:stCondLst>
                                            <p:cond delay="0"/>
                                          </p:stCondLst>
                                        </p:cTn>
                                        <p:tgtEl>
                                          <p:spTgt spid="15"/>
                                        </p:tgtEl>
                                        <p:attrNameLst>
                                          <p:attrName>style.visibility</p:attrName>
                                        </p:attrNameLst>
                                      </p:cBhvr>
                                      <p:to>
                                        <p:strVal val="visible"/>
                                      </p:to>
                                    </p:set>
                                    <p:animEffect transition="in" filter="wipe(left)">
                                      <p:cBhvr>
                                        <p:cTn id="5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9" grpId="0" animBg="1"/>
      <p:bldP spid="10" grpId="0" animBg="1"/>
      <p:bldP spid="11" grpId="0" animBg="1"/>
      <p:bldP spid="12" grpId="0" animBg="1"/>
      <p:bldP spid="13" grpId="0" animBg="1"/>
      <p:bldP spid="1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8600" y="152400"/>
            <a:ext cx="8686800" cy="6124754"/>
          </a:xfrm>
          <a:prstGeom prst="rect">
            <a:avLst/>
          </a:prstGeom>
          <a:noFill/>
        </p:spPr>
        <p:txBody>
          <a:bodyPr wrap="square" rtlCol="0">
            <a:spAutoFit/>
          </a:bodyPr>
          <a:lstStyle/>
          <a:p>
            <a:pPr>
              <a:tabLst>
                <a:tab pos="350838" algn="l"/>
              </a:tabLst>
            </a:pPr>
            <a:r>
              <a:rPr lang="en-US" sz="2800" b="1" dirty="0">
                <a:latin typeface="Book Antiqua" pitchFamily="18" charset="0"/>
              </a:rPr>
              <a:t>C Now say whether the following statements are </a:t>
            </a:r>
            <a:r>
              <a:rPr lang="en-US" sz="2800" b="1" dirty="0" smtClean="0">
                <a:latin typeface="Book Antiqua" pitchFamily="18" charset="0"/>
              </a:rPr>
              <a:t>	true </a:t>
            </a:r>
            <a:r>
              <a:rPr lang="en-US" sz="2800" b="1" dirty="0">
                <a:latin typeface="Book Antiqua" pitchFamily="18" charset="0"/>
              </a:rPr>
              <a:t>or false. If false, </a:t>
            </a:r>
            <a:r>
              <a:rPr lang="en-US" sz="2800" b="1" dirty="0" smtClean="0">
                <a:latin typeface="Book Antiqua" pitchFamily="18" charset="0"/>
              </a:rPr>
              <a:t>give the </a:t>
            </a:r>
            <a:r>
              <a:rPr lang="en-US" sz="2800" b="1" dirty="0">
                <a:latin typeface="Book Antiqua" pitchFamily="18" charset="0"/>
              </a:rPr>
              <a:t>correct </a:t>
            </a:r>
            <a:r>
              <a:rPr lang="en-US" sz="2800" b="1" dirty="0" smtClean="0">
                <a:latin typeface="Book Antiqua" pitchFamily="18" charset="0"/>
              </a:rPr>
              <a:t>information</a:t>
            </a:r>
            <a:r>
              <a:rPr lang="en-US" sz="2800" b="1" dirty="0">
                <a:latin typeface="Book Antiqua" pitchFamily="18" charset="0"/>
              </a:rPr>
              <a:t>.</a:t>
            </a:r>
          </a:p>
          <a:p>
            <a:pPr>
              <a:tabLst>
                <a:tab pos="350838" algn="l"/>
              </a:tabLst>
            </a:pPr>
            <a:r>
              <a:rPr lang="en-US" sz="2800" dirty="0">
                <a:latin typeface="Book Antiqua" pitchFamily="18" charset="0"/>
              </a:rPr>
              <a:t>1 </a:t>
            </a:r>
            <a:r>
              <a:rPr lang="en-US" sz="2800" dirty="0" smtClean="0">
                <a:latin typeface="Book Antiqua" pitchFamily="18" charset="0"/>
              </a:rPr>
              <a:t>	Mother </a:t>
            </a:r>
            <a:r>
              <a:rPr lang="en-US" sz="2800" dirty="0">
                <a:latin typeface="Book Antiqua" pitchFamily="18" charset="0"/>
              </a:rPr>
              <a:t>Teresa was moved to see the diseases </a:t>
            </a:r>
            <a:r>
              <a:rPr lang="en-US" sz="2800" dirty="0" smtClean="0">
                <a:latin typeface="Book Antiqua" pitchFamily="18" charset="0"/>
              </a:rPr>
              <a:t>	that </a:t>
            </a:r>
            <a:r>
              <a:rPr lang="en-US" sz="2800" dirty="0">
                <a:latin typeface="Book Antiqua" pitchFamily="18" charset="0"/>
              </a:rPr>
              <a:t>spread in the streets </a:t>
            </a:r>
            <a:r>
              <a:rPr lang="en-US" sz="2800" dirty="0" smtClean="0">
                <a:latin typeface="Book Antiqua" pitchFamily="18" charset="0"/>
              </a:rPr>
              <a:t>of Kolkata</a:t>
            </a:r>
            <a:r>
              <a:rPr lang="en-US" sz="2800" dirty="0">
                <a:latin typeface="Book Antiqua" pitchFamily="18" charset="0"/>
              </a:rPr>
              <a:t>.</a:t>
            </a:r>
          </a:p>
          <a:p>
            <a:pPr>
              <a:tabLst>
                <a:tab pos="350838" algn="l"/>
              </a:tabLst>
            </a:pPr>
            <a:r>
              <a:rPr lang="en-US" sz="2800" dirty="0">
                <a:latin typeface="Book Antiqua" pitchFamily="18" charset="0"/>
              </a:rPr>
              <a:t>2 </a:t>
            </a:r>
            <a:r>
              <a:rPr lang="en-US" sz="2800" dirty="0" smtClean="0">
                <a:latin typeface="Book Antiqua" pitchFamily="18" charset="0"/>
              </a:rPr>
              <a:t>	She </a:t>
            </a:r>
            <a:r>
              <a:rPr lang="en-US" sz="2800" dirty="0">
                <a:latin typeface="Book Antiqua" pitchFamily="18" charset="0"/>
              </a:rPr>
              <a:t>opened a home for the orphans.</a:t>
            </a:r>
          </a:p>
          <a:p>
            <a:pPr>
              <a:tabLst>
                <a:tab pos="350838" algn="l"/>
              </a:tabLst>
            </a:pPr>
            <a:r>
              <a:rPr lang="en-US" sz="2800" dirty="0">
                <a:latin typeface="Book Antiqua" pitchFamily="18" charset="0"/>
              </a:rPr>
              <a:t>3 </a:t>
            </a:r>
            <a:r>
              <a:rPr lang="en-US" sz="2800" dirty="0" smtClean="0">
                <a:latin typeface="Book Antiqua" pitchFamily="18" charset="0"/>
              </a:rPr>
              <a:t>	She </a:t>
            </a:r>
            <a:r>
              <a:rPr lang="en-US" sz="2800" dirty="0">
                <a:latin typeface="Book Antiqua" pitchFamily="18" charset="0"/>
              </a:rPr>
              <a:t>and her group brought in the dying people </a:t>
            </a:r>
            <a:r>
              <a:rPr lang="en-US" sz="2800" dirty="0" smtClean="0">
                <a:latin typeface="Book Antiqua" pitchFamily="18" charset="0"/>
              </a:rPr>
              <a:t>	from </a:t>
            </a:r>
            <a:r>
              <a:rPr lang="en-US" sz="2800" dirty="0">
                <a:latin typeface="Book Antiqua" pitchFamily="18" charset="0"/>
              </a:rPr>
              <a:t>the streets of Kolkata</a:t>
            </a:r>
            <a:r>
              <a:rPr lang="en-US" sz="2800" dirty="0" smtClean="0">
                <a:latin typeface="Book Antiqua" pitchFamily="18" charset="0"/>
              </a:rPr>
              <a:t>.</a:t>
            </a:r>
          </a:p>
          <a:p>
            <a:pPr>
              <a:tabLst>
                <a:tab pos="350838" algn="l"/>
              </a:tabLst>
            </a:pPr>
            <a:r>
              <a:rPr lang="en-US" sz="2800" dirty="0">
                <a:latin typeface="Book Antiqua" pitchFamily="18" charset="0"/>
              </a:rPr>
              <a:t>4 </a:t>
            </a:r>
            <a:r>
              <a:rPr lang="en-US" sz="2800" dirty="0" smtClean="0">
                <a:latin typeface="Book Antiqua" pitchFamily="18" charset="0"/>
              </a:rPr>
              <a:t>	‘</a:t>
            </a:r>
            <a:r>
              <a:rPr lang="en-US" sz="2800" dirty="0" err="1">
                <a:latin typeface="Book Antiqua" pitchFamily="18" charset="0"/>
              </a:rPr>
              <a:t>Nirmol</a:t>
            </a:r>
            <a:r>
              <a:rPr lang="en-US" sz="2800" dirty="0">
                <a:latin typeface="Book Antiqua" pitchFamily="18" charset="0"/>
              </a:rPr>
              <a:t> </a:t>
            </a:r>
            <a:r>
              <a:rPr lang="en-US" sz="2800" dirty="0" err="1">
                <a:latin typeface="Book Antiqua" pitchFamily="18" charset="0"/>
              </a:rPr>
              <a:t>Hridoy</a:t>
            </a:r>
            <a:r>
              <a:rPr lang="en-US" sz="2800" dirty="0">
                <a:latin typeface="Book Antiqua" pitchFamily="18" charset="0"/>
              </a:rPr>
              <a:t>’ was founded so that the poor </a:t>
            </a:r>
            <a:r>
              <a:rPr lang="en-US" sz="2800" dirty="0" smtClean="0">
                <a:latin typeface="Book Antiqua" pitchFamily="18" charset="0"/>
              </a:rPr>
              <a:t>	people </a:t>
            </a:r>
            <a:r>
              <a:rPr lang="en-US" sz="2800" dirty="0">
                <a:latin typeface="Book Antiqua" pitchFamily="18" charset="0"/>
              </a:rPr>
              <a:t>who are dying can </a:t>
            </a:r>
            <a:r>
              <a:rPr lang="en-US" sz="2800" dirty="0" smtClean="0">
                <a:latin typeface="Book Antiqua" pitchFamily="18" charset="0"/>
              </a:rPr>
              <a:t>get love </a:t>
            </a:r>
            <a:r>
              <a:rPr lang="en-US" sz="2800" dirty="0">
                <a:latin typeface="Book Antiqua" pitchFamily="18" charset="0"/>
              </a:rPr>
              <a:t>and care </a:t>
            </a:r>
            <a:r>
              <a:rPr lang="en-US" sz="2800" dirty="0" smtClean="0">
                <a:latin typeface="Book Antiqua" pitchFamily="18" charset="0"/>
              </a:rPr>
              <a:t>	before 	death</a:t>
            </a:r>
            <a:r>
              <a:rPr lang="en-US" sz="2800" dirty="0">
                <a:latin typeface="Book Antiqua" pitchFamily="18" charset="0"/>
              </a:rPr>
              <a:t>.</a:t>
            </a:r>
          </a:p>
          <a:p>
            <a:pPr>
              <a:tabLst>
                <a:tab pos="350838" algn="l"/>
              </a:tabLst>
            </a:pPr>
            <a:r>
              <a:rPr lang="en-US" sz="2800" dirty="0">
                <a:latin typeface="Book Antiqua" pitchFamily="18" charset="0"/>
              </a:rPr>
              <a:t>5 </a:t>
            </a:r>
            <a:r>
              <a:rPr lang="en-US" sz="2800" dirty="0" smtClean="0">
                <a:latin typeface="Book Antiqua" pitchFamily="18" charset="0"/>
              </a:rPr>
              <a:t>	Mother </a:t>
            </a:r>
            <a:r>
              <a:rPr lang="en-US" sz="2800" dirty="0">
                <a:latin typeface="Book Antiqua" pitchFamily="18" charset="0"/>
              </a:rPr>
              <a:t>Teresa said that humanity passes </a:t>
            </a:r>
            <a:r>
              <a:rPr lang="en-US" sz="2800" dirty="0" smtClean="0">
                <a:latin typeface="Book Antiqua" pitchFamily="18" charset="0"/>
              </a:rPr>
              <a:t>	through </a:t>
            </a:r>
            <a:r>
              <a:rPr lang="en-US" sz="2800" dirty="0">
                <a:latin typeface="Book Antiqua" pitchFamily="18" charset="0"/>
              </a:rPr>
              <a:t>charitable organization.</a:t>
            </a:r>
          </a:p>
          <a:p>
            <a:pPr>
              <a:tabLst>
                <a:tab pos="350838" algn="l"/>
              </a:tabLst>
            </a:pPr>
            <a:r>
              <a:rPr lang="en-US" sz="2800" dirty="0">
                <a:latin typeface="Book Antiqua" pitchFamily="18" charset="0"/>
              </a:rPr>
              <a:t>6 </a:t>
            </a:r>
            <a:r>
              <a:rPr lang="en-US" sz="2800" dirty="0" smtClean="0">
                <a:latin typeface="Book Antiqua" pitchFamily="18" charset="0"/>
              </a:rPr>
              <a:t>	We </a:t>
            </a:r>
            <a:r>
              <a:rPr lang="en-US" sz="2800" dirty="0">
                <a:latin typeface="Book Antiqua" pitchFamily="18" charset="0"/>
              </a:rPr>
              <a:t>have learnt how to come forward to help </a:t>
            </a:r>
            <a:r>
              <a:rPr lang="en-US" sz="2800" dirty="0" smtClean="0">
                <a:latin typeface="Book Antiqua" pitchFamily="18" charset="0"/>
              </a:rPr>
              <a:t>	only </a:t>
            </a:r>
            <a:r>
              <a:rPr lang="en-US" sz="2800" dirty="0">
                <a:latin typeface="Book Antiqua" pitchFamily="18" charset="0"/>
              </a:rPr>
              <a:t>those who belong to </a:t>
            </a:r>
            <a:r>
              <a:rPr lang="en-US" sz="2800" dirty="0" smtClean="0">
                <a:latin typeface="Book Antiqua" pitchFamily="18" charset="0"/>
              </a:rPr>
              <a:t>a special </a:t>
            </a:r>
            <a:r>
              <a:rPr lang="en-US" sz="2800" dirty="0">
                <a:latin typeface="Book Antiqua" pitchFamily="18" charset="0"/>
              </a:rPr>
              <a:t>caste.</a:t>
            </a:r>
          </a:p>
        </p:txBody>
      </p:sp>
    </p:spTree>
    <p:extLst>
      <p:ext uri="{BB962C8B-B14F-4D97-AF65-F5344CB8AC3E}">
        <p14:creationId xmlns:p14="http://schemas.microsoft.com/office/powerpoint/2010/main" val="43321707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7200" y="882908"/>
            <a:ext cx="8153400" cy="4832092"/>
          </a:xfrm>
          <a:prstGeom prst="rect">
            <a:avLst/>
          </a:prstGeom>
          <a:noFill/>
        </p:spPr>
        <p:txBody>
          <a:bodyPr wrap="square" rtlCol="0">
            <a:spAutoFit/>
          </a:bodyPr>
          <a:lstStyle/>
          <a:p>
            <a:pPr algn="just">
              <a:tabLst>
                <a:tab pos="457200" algn="l"/>
              </a:tabLst>
            </a:pPr>
            <a:r>
              <a:rPr lang="en-US" sz="2800" b="1" dirty="0">
                <a:latin typeface="Book Antiqua" pitchFamily="18" charset="0"/>
              </a:rPr>
              <a:t>D Read the text in B again and write the answer to the following </a:t>
            </a:r>
            <a:r>
              <a:rPr lang="en-US" sz="2800" b="1" dirty="0" smtClean="0">
                <a:latin typeface="Book Antiqua" pitchFamily="18" charset="0"/>
              </a:rPr>
              <a:t>questions in </a:t>
            </a:r>
            <a:r>
              <a:rPr lang="en-US" sz="2800" b="1" dirty="0">
                <a:latin typeface="Book Antiqua" pitchFamily="18" charset="0"/>
              </a:rPr>
              <a:t>your exercise book.</a:t>
            </a:r>
          </a:p>
          <a:p>
            <a:pPr algn="just">
              <a:tabLst>
                <a:tab pos="457200" algn="l"/>
              </a:tabLst>
            </a:pPr>
            <a:r>
              <a:rPr lang="en-US" sz="2800" dirty="0">
                <a:latin typeface="Book Antiqua" pitchFamily="18" charset="0"/>
              </a:rPr>
              <a:t>1 </a:t>
            </a:r>
            <a:r>
              <a:rPr lang="en-US" sz="2800" dirty="0" smtClean="0">
                <a:latin typeface="Book Antiqua" pitchFamily="18" charset="0"/>
              </a:rPr>
              <a:t>	Why </a:t>
            </a:r>
            <a:r>
              <a:rPr lang="en-US" sz="2800" dirty="0">
                <a:latin typeface="Book Antiqua" pitchFamily="18" charset="0"/>
              </a:rPr>
              <a:t>do you think Mother Teresa won so many </a:t>
            </a:r>
            <a:r>
              <a:rPr lang="en-US" sz="2800" dirty="0" smtClean="0">
                <a:latin typeface="Book Antiqua" pitchFamily="18" charset="0"/>
              </a:rPr>
              <a:t>	awards</a:t>
            </a:r>
            <a:r>
              <a:rPr lang="en-US" sz="2800" dirty="0">
                <a:latin typeface="Book Antiqua" pitchFamily="18" charset="0"/>
              </a:rPr>
              <a:t>?</a:t>
            </a:r>
          </a:p>
          <a:p>
            <a:pPr algn="just">
              <a:tabLst>
                <a:tab pos="457200" algn="l"/>
              </a:tabLst>
            </a:pPr>
            <a:r>
              <a:rPr lang="en-US" sz="2800" dirty="0">
                <a:latin typeface="Book Antiqua" pitchFamily="18" charset="0"/>
              </a:rPr>
              <a:t>2 </a:t>
            </a:r>
            <a:r>
              <a:rPr lang="en-US" sz="2800" dirty="0" smtClean="0">
                <a:latin typeface="Book Antiqua" pitchFamily="18" charset="0"/>
              </a:rPr>
              <a:t>	What </a:t>
            </a:r>
            <a:r>
              <a:rPr lang="en-US" sz="2800" dirty="0">
                <a:latin typeface="Book Antiqua" pitchFamily="18" charset="0"/>
              </a:rPr>
              <a:t>does ‘</a:t>
            </a:r>
            <a:r>
              <a:rPr lang="en-US" sz="2800" dirty="0" err="1">
                <a:latin typeface="Book Antiqua" pitchFamily="18" charset="0"/>
              </a:rPr>
              <a:t>Nirmol</a:t>
            </a:r>
            <a:r>
              <a:rPr lang="en-US" sz="2800" dirty="0">
                <a:latin typeface="Book Antiqua" pitchFamily="18" charset="0"/>
              </a:rPr>
              <a:t> </a:t>
            </a:r>
            <a:r>
              <a:rPr lang="en-US" sz="2800" dirty="0" err="1">
                <a:latin typeface="Book Antiqua" pitchFamily="18" charset="0"/>
              </a:rPr>
              <a:t>Hridoy</a:t>
            </a:r>
            <a:r>
              <a:rPr lang="en-US" sz="2800" dirty="0">
                <a:latin typeface="Book Antiqua" pitchFamily="18" charset="0"/>
              </a:rPr>
              <a:t>’ stand for?</a:t>
            </a:r>
          </a:p>
          <a:p>
            <a:pPr algn="just">
              <a:tabLst>
                <a:tab pos="457200" algn="l"/>
              </a:tabLst>
            </a:pPr>
            <a:r>
              <a:rPr lang="en-US" sz="2800" dirty="0">
                <a:latin typeface="Book Antiqua" pitchFamily="18" charset="0"/>
              </a:rPr>
              <a:t>3 </a:t>
            </a:r>
            <a:r>
              <a:rPr lang="en-US" sz="2800" dirty="0" smtClean="0">
                <a:latin typeface="Book Antiqua" pitchFamily="18" charset="0"/>
              </a:rPr>
              <a:t>	Why </a:t>
            </a:r>
            <a:r>
              <a:rPr lang="en-US" sz="2800" dirty="0">
                <a:latin typeface="Book Antiqua" pitchFamily="18" charset="0"/>
              </a:rPr>
              <a:t>do you think the home is named ‘</a:t>
            </a:r>
            <a:r>
              <a:rPr lang="en-US" sz="2800" dirty="0" err="1">
                <a:latin typeface="Book Antiqua" pitchFamily="18" charset="0"/>
              </a:rPr>
              <a:t>Nirmol</a:t>
            </a:r>
            <a:r>
              <a:rPr lang="en-US" sz="2800" dirty="0">
                <a:latin typeface="Book Antiqua" pitchFamily="18" charset="0"/>
              </a:rPr>
              <a:t> </a:t>
            </a:r>
            <a:r>
              <a:rPr lang="en-US" sz="2800" dirty="0" smtClean="0">
                <a:latin typeface="Book Antiqua" pitchFamily="18" charset="0"/>
              </a:rPr>
              <a:t>	</a:t>
            </a:r>
            <a:r>
              <a:rPr lang="en-US" sz="2800" dirty="0" err="1" smtClean="0">
                <a:latin typeface="Book Antiqua" pitchFamily="18" charset="0"/>
              </a:rPr>
              <a:t>Hridoy</a:t>
            </a:r>
            <a:r>
              <a:rPr lang="en-US" sz="2800" dirty="0">
                <a:latin typeface="Book Antiqua" pitchFamily="18" charset="0"/>
              </a:rPr>
              <a:t>’?</a:t>
            </a:r>
          </a:p>
          <a:p>
            <a:pPr algn="just">
              <a:tabLst>
                <a:tab pos="457200" algn="l"/>
              </a:tabLst>
            </a:pPr>
            <a:r>
              <a:rPr lang="en-US" sz="2800" dirty="0">
                <a:latin typeface="Book Antiqua" pitchFamily="18" charset="0"/>
              </a:rPr>
              <a:t>4 </a:t>
            </a:r>
            <a:r>
              <a:rPr lang="en-US" sz="2800" dirty="0" smtClean="0">
                <a:latin typeface="Book Antiqua" pitchFamily="18" charset="0"/>
              </a:rPr>
              <a:t>	Why </a:t>
            </a:r>
            <a:r>
              <a:rPr lang="en-US" sz="2800" dirty="0">
                <a:latin typeface="Book Antiqua" pitchFamily="18" charset="0"/>
              </a:rPr>
              <a:t>did Mother Teresa want the dying people </a:t>
            </a:r>
            <a:r>
              <a:rPr lang="en-US" sz="2800" dirty="0" smtClean="0">
                <a:latin typeface="Book Antiqua" pitchFamily="18" charset="0"/>
              </a:rPr>
              <a:t>	to </a:t>
            </a:r>
            <a:r>
              <a:rPr lang="en-US" sz="2800" dirty="0">
                <a:latin typeface="Book Antiqua" pitchFamily="18" charset="0"/>
              </a:rPr>
              <a:t>feel that they </a:t>
            </a:r>
            <a:r>
              <a:rPr lang="en-US" sz="2800" dirty="0" smtClean="0">
                <a:latin typeface="Book Antiqua" pitchFamily="18" charset="0"/>
              </a:rPr>
              <a:t>deserve care </a:t>
            </a:r>
            <a:r>
              <a:rPr lang="en-US" sz="2800" dirty="0">
                <a:latin typeface="Book Antiqua" pitchFamily="18" charset="0"/>
              </a:rPr>
              <a:t>and love too?</a:t>
            </a:r>
          </a:p>
          <a:p>
            <a:pPr algn="just">
              <a:tabLst>
                <a:tab pos="457200" algn="l"/>
              </a:tabLst>
            </a:pPr>
            <a:r>
              <a:rPr lang="en-US" sz="2800" dirty="0">
                <a:latin typeface="Book Antiqua" pitchFamily="18" charset="0"/>
              </a:rPr>
              <a:t>5 What are things that we have learnt from </a:t>
            </a:r>
            <a:r>
              <a:rPr lang="en-US" sz="2800" dirty="0" smtClean="0">
                <a:latin typeface="Book Antiqua" pitchFamily="18" charset="0"/>
              </a:rPr>
              <a:t>	Mother </a:t>
            </a:r>
            <a:r>
              <a:rPr lang="en-US" sz="2800" dirty="0">
                <a:latin typeface="Book Antiqua" pitchFamily="18" charset="0"/>
              </a:rPr>
              <a:t>Teresa?</a:t>
            </a:r>
          </a:p>
        </p:txBody>
      </p:sp>
    </p:spTree>
    <p:extLst>
      <p:ext uri="{BB962C8B-B14F-4D97-AF65-F5344CB8AC3E}">
        <p14:creationId xmlns:p14="http://schemas.microsoft.com/office/powerpoint/2010/main" val="127288560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01040" y="1524000"/>
            <a:ext cx="7848600" cy="3955197"/>
          </a:xfrm>
          <a:prstGeom prst="rect">
            <a:avLst/>
          </a:prstGeom>
          <a:noFill/>
        </p:spPr>
        <p:txBody>
          <a:bodyPr wrap="square" rtlCol="0">
            <a:prstTxWarp prst="textWave1">
              <a:avLst/>
            </a:prstTxWarp>
            <a:spAutoFit/>
          </a:bodyPr>
          <a:lstStyle/>
          <a:p>
            <a:pPr algn="ctr"/>
            <a:r>
              <a:rPr lang="en-US" sz="4800" b="1" dirty="0" smtClean="0">
                <a:latin typeface="Book Antiqua" pitchFamily="18" charset="0"/>
              </a:rPr>
              <a:t>See you again</a:t>
            </a:r>
            <a:endParaRPr lang="en-US" sz="4800" b="1" dirty="0">
              <a:latin typeface="Book Antiqua" pitchFamily="18" charset="0"/>
            </a:endParaRPr>
          </a:p>
        </p:txBody>
      </p:sp>
    </p:spTree>
    <p:extLst>
      <p:ext uri="{BB962C8B-B14F-4D97-AF65-F5344CB8AC3E}">
        <p14:creationId xmlns:p14="http://schemas.microsoft.com/office/powerpoint/2010/main" val="95033700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95514" y="662318"/>
            <a:ext cx="8389257" cy="830997"/>
          </a:xfrm>
          <a:prstGeom prst="rect">
            <a:avLst/>
          </a:prstGeom>
          <a:noFill/>
          <a:ln>
            <a:solidFill>
              <a:schemeClr val="tx1"/>
            </a:solidFill>
          </a:ln>
        </p:spPr>
        <p:txBody>
          <a:bodyPr wrap="square" rtlCol="0">
            <a:spAutoFit/>
          </a:bodyPr>
          <a:lstStyle/>
          <a:p>
            <a:pPr algn="ctr"/>
            <a:r>
              <a:rPr lang="en-US" sz="4800" b="1" dirty="0" smtClean="0">
                <a:latin typeface="Book Antiqua" pitchFamily="18" charset="0"/>
              </a:rPr>
              <a:t>Identity</a:t>
            </a:r>
            <a:endParaRPr lang="en-US" sz="4800" b="1" dirty="0">
              <a:latin typeface="Book Antiqua" pitchFamily="18" charset="0"/>
            </a:endParaRPr>
          </a:p>
        </p:txBody>
      </p:sp>
      <p:pic>
        <p:nvPicPr>
          <p:cNvPr id="3" name="Picture 2"/>
          <p:cNvPicPr>
            <a:picLocks noChangeAspect="1"/>
          </p:cNvPicPr>
          <p:nvPr/>
        </p:nvPicPr>
        <p:blipFill rotWithShape="1">
          <a:blip r:embed="rId3" cstate="email">
            <a:extLst>
              <a:ext uri="{BEBA8EAE-BF5A-486C-A8C5-ECC9F3942E4B}">
                <a14:imgProps xmlns:a14="http://schemas.microsoft.com/office/drawing/2010/main">
                  <a14:imgLayer r:embed="rId4">
                    <a14:imgEffect>
                      <a14:brightnessContrast bright="-3000" contrast="25000"/>
                    </a14:imgEffect>
                  </a14:imgLayer>
                </a14:imgProps>
              </a:ext>
              <a:ext uri="{28A0092B-C50C-407E-A947-70E740481C1C}">
                <a14:useLocalDpi xmlns:a14="http://schemas.microsoft.com/office/drawing/2010/main"/>
              </a:ext>
            </a:extLst>
          </a:blip>
          <a:srcRect l="36349" t="8247" r="28095" b="39001"/>
          <a:stretch/>
        </p:blipFill>
        <p:spPr>
          <a:xfrm>
            <a:off x="395514" y="1652919"/>
            <a:ext cx="3251201" cy="3617686"/>
          </a:xfrm>
          <a:prstGeom prst="rect">
            <a:avLst/>
          </a:prstGeom>
          <a:ln>
            <a:solidFill>
              <a:schemeClr val="tx1"/>
            </a:solidFill>
          </a:ln>
        </p:spPr>
      </p:pic>
      <p:sp>
        <p:nvSpPr>
          <p:cNvPr id="4" name="TextBox 3"/>
          <p:cNvSpPr txBox="1"/>
          <p:nvPr/>
        </p:nvSpPr>
        <p:spPr>
          <a:xfrm>
            <a:off x="381000" y="5294293"/>
            <a:ext cx="3251201" cy="954107"/>
          </a:xfrm>
          <a:prstGeom prst="rect">
            <a:avLst/>
          </a:prstGeom>
          <a:noFill/>
          <a:ln>
            <a:solidFill>
              <a:schemeClr val="tx1"/>
            </a:solidFill>
          </a:ln>
        </p:spPr>
        <p:txBody>
          <a:bodyPr wrap="square" rtlCol="0">
            <a:spAutoFit/>
          </a:bodyPr>
          <a:lstStyle/>
          <a:p>
            <a:pPr algn="ctr"/>
            <a:r>
              <a:rPr lang="en-US" sz="2800" b="1" dirty="0" err="1" smtClean="0">
                <a:latin typeface="Book Antiqua" pitchFamily="18" charset="0"/>
              </a:rPr>
              <a:t>Md.Hasan</a:t>
            </a:r>
            <a:r>
              <a:rPr lang="en-US" sz="2800" b="1" dirty="0" smtClean="0">
                <a:latin typeface="Book Antiqua" pitchFamily="18" charset="0"/>
              </a:rPr>
              <a:t> </a:t>
            </a:r>
            <a:r>
              <a:rPr lang="en-US" sz="2800" b="1" dirty="0" err="1" smtClean="0">
                <a:latin typeface="Book Antiqua" pitchFamily="18" charset="0"/>
              </a:rPr>
              <a:t>Hafizur</a:t>
            </a:r>
            <a:r>
              <a:rPr lang="en-US" sz="2800" b="1" dirty="0" smtClean="0">
                <a:latin typeface="Book Antiqua" pitchFamily="18" charset="0"/>
              </a:rPr>
              <a:t> </a:t>
            </a:r>
            <a:r>
              <a:rPr lang="en-US" sz="2800" b="1" dirty="0" err="1" smtClean="0">
                <a:latin typeface="Book Antiqua" pitchFamily="18" charset="0"/>
              </a:rPr>
              <a:t>Rahman</a:t>
            </a:r>
            <a:endParaRPr lang="en-US" sz="2800" b="1" dirty="0">
              <a:latin typeface="Book Antiqua" pitchFamily="18" charset="0"/>
            </a:endParaRPr>
          </a:p>
        </p:txBody>
      </p:sp>
      <p:sp>
        <p:nvSpPr>
          <p:cNvPr id="6" name="Rectangle 5"/>
          <p:cNvSpPr/>
          <p:nvPr/>
        </p:nvSpPr>
        <p:spPr>
          <a:xfrm>
            <a:off x="3984171" y="1652919"/>
            <a:ext cx="4800600" cy="4595481"/>
          </a:xfrm>
          <a:prstGeom prst="rect">
            <a:avLst/>
          </a:prstGeom>
        </p:spPr>
        <p:style>
          <a:lnRef idx="1">
            <a:schemeClr val="dk1"/>
          </a:lnRef>
          <a:fillRef idx="2">
            <a:schemeClr val="dk1"/>
          </a:fillRef>
          <a:effectRef idx="1">
            <a:schemeClr val="dk1"/>
          </a:effectRef>
          <a:fontRef idx="minor">
            <a:schemeClr val="dk1"/>
          </a:fontRef>
        </p:style>
        <p:txBody>
          <a:bodyPr rtlCol="0" anchor="ctr"/>
          <a:lstStyle/>
          <a:p>
            <a:r>
              <a:rPr lang="en-US" sz="2800" b="1" dirty="0" smtClean="0">
                <a:latin typeface="Book Antiqua" pitchFamily="18" charset="0"/>
              </a:rPr>
              <a:t>Lecturer &amp; Head of the Department (English)</a:t>
            </a:r>
          </a:p>
          <a:p>
            <a:r>
              <a:rPr lang="en-US" sz="2800" b="1" dirty="0" smtClean="0">
                <a:latin typeface="Book Antiqua" pitchFamily="18" charset="0"/>
              </a:rPr>
              <a:t>Cambrian School &amp; College</a:t>
            </a:r>
          </a:p>
          <a:p>
            <a:r>
              <a:rPr lang="en-US" sz="2800" b="1" dirty="0" smtClean="0">
                <a:latin typeface="Book Antiqua" pitchFamily="18" charset="0"/>
              </a:rPr>
              <a:t>Bulding-5, </a:t>
            </a:r>
            <a:r>
              <a:rPr lang="en-US" sz="2800" b="1" dirty="0" err="1" smtClean="0">
                <a:latin typeface="Book Antiqua" pitchFamily="18" charset="0"/>
              </a:rPr>
              <a:t>Baridhara</a:t>
            </a:r>
            <a:r>
              <a:rPr lang="en-US" sz="2800" b="1" dirty="0" smtClean="0">
                <a:latin typeface="Book Antiqua" pitchFamily="18" charset="0"/>
              </a:rPr>
              <a:t>, Dhaka</a:t>
            </a:r>
          </a:p>
          <a:p>
            <a:endParaRPr lang="en-US" sz="2800" b="1" dirty="0">
              <a:latin typeface="Book Antiqua" pitchFamily="18" charset="0"/>
            </a:endParaRPr>
          </a:p>
          <a:p>
            <a:r>
              <a:rPr lang="en-US" sz="2800" b="1" dirty="0" smtClean="0">
                <a:latin typeface="Book Antiqua" pitchFamily="18" charset="0"/>
              </a:rPr>
              <a:t>English For Today</a:t>
            </a:r>
          </a:p>
          <a:p>
            <a:r>
              <a:rPr lang="en-US" sz="2800" b="1" dirty="0" smtClean="0">
                <a:latin typeface="Book Antiqua" pitchFamily="18" charset="0"/>
              </a:rPr>
              <a:t>Class IX-X</a:t>
            </a:r>
            <a:endParaRPr lang="en-US" sz="2800" b="1" dirty="0">
              <a:latin typeface="Book Antiqua" pitchFamily="18" charset="0"/>
            </a:endParaRPr>
          </a:p>
        </p:txBody>
      </p:sp>
      <p:cxnSp>
        <p:nvCxnSpPr>
          <p:cNvPr id="8" name="Straight Connector 7"/>
          <p:cNvCxnSpPr/>
          <p:nvPr/>
        </p:nvCxnSpPr>
        <p:spPr>
          <a:xfrm>
            <a:off x="3984171" y="4472318"/>
            <a:ext cx="4800600" cy="0"/>
          </a:xfrm>
          <a:prstGeom prst="line">
            <a:avLst/>
          </a:prstGeom>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385685412"/>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41960" y="422148"/>
            <a:ext cx="3911600" cy="2936240"/>
          </a:xfrm>
          <a:prstGeom prst="rect">
            <a:avLst/>
          </a:prstGeom>
          <a:ln>
            <a:solidFill>
              <a:schemeClr val="tx1"/>
            </a:solidFill>
          </a:ln>
        </p:spPr>
      </p:pic>
      <p:pic>
        <p:nvPicPr>
          <p:cNvPr id="5" name="Picture 4"/>
          <p:cNvPicPr>
            <a:picLocks noChangeAspect="1"/>
          </p:cNvPicPr>
          <p:nvPr/>
        </p:nvPicPr>
        <p:blipFill rotWithShape="1">
          <a:blip r:embed="rId4">
            <a:extLst>
              <a:ext uri="{28A0092B-C50C-407E-A947-70E740481C1C}">
                <a14:useLocalDpi xmlns:a14="http://schemas.microsoft.com/office/drawing/2010/main"/>
              </a:ext>
            </a:extLst>
          </a:blip>
          <a:srcRect r="5990"/>
          <a:stretch/>
        </p:blipFill>
        <p:spPr>
          <a:xfrm>
            <a:off x="4567270" y="422148"/>
            <a:ext cx="4089400" cy="2936240"/>
          </a:xfrm>
          <a:prstGeom prst="rect">
            <a:avLst/>
          </a:prstGeom>
          <a:ln>
            <a:solidFill>
              <a:schemeClr val="tx1"/>
            </a:solidFill>
          </a:ln>
        </p:spPr>
      </p:pic>
      <p:pic>
        <p:nvPicPr>
          <p:cNvPr id="6" name="Picture 5"/>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57199" y="3567113"/>
            <a:ext cx="3896361" cy="2833687"/>
          </a:xfrm>
          <a:prstGeom prst="rect">
            <a:avLst/>
          </a:prstGeom>
          <a:ln>
            <a:solidFill>
              <a:schemeClr val="tx1"/>
            </a:solidFill>
          </a:ln>
        </p:spPr>
      </p:pic>
      <p:pic>
        <p:nvPicPr>
          <p:cNvPr id="7" name="Picture 6"/>
          <p:cNvPicPr>
            <a:picLocks noChangeAspect="1"/>
          </p:cNvPicPr>
          <p:nvPr/>
        </p:nvPicPr>
        <p:blipFill rotWithShape="1">
          <a:blip r:embed="rId6" cstate="email">
            <a:extLst>
              <a:ext uri="{28A0092B-C50C-407E-A947-70E740481C1C}">
                <a14:useLocalDpi xmlns:a14="http://schemas.microsoft.com/office/drawing/2010/main"/>
              </a:ext>
            </a:extLst>
          </a:blip>
          <a:srcRect l="14286" t="15019"/>
          <a:stretch/>
        </p:blipFill>
        <p:spPr>
          <a:xfrm>
            <a:off x="4602830" y="3567113"/>
            <a:ext cx="4053840" cy="2833687"/>
          </a:xfrm>
          <a:prstGeom prst="rect">
            <a:avLst/>
          </a:prstGeom>
          <a:ln>
            <a:solidFill>
              <a:schemeClr val="tx1"/>
            </a:solidFill>
          </a:ln>
        </p:spPr>
      </p:pic>
      <p:sp>
        <p:nvSpPr>
          <p:cNvPr id="8" name="Oval 7"/>
          <p:cNvSpPr/>
          <p:nvPr/>
        </p:nvSpPr>
        <p:spPr>
          <a:xfrm>
            <a:off x="838200" y="1066800"/>
            <a:ext cx="7467600" cy="4876800"/>
          </a:xfrm>
          <a:prstGeom prst="ellipse">
            <a:avLst/>
          </a:prstGeom>
          <a:noFill/>
          <a:ln w="152400" cmpd="tri">
            <a:solidFill>
              <a:schemeClr val="tx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4800" b="1" dirty="0" smtClean="0">
                <a:latin typeface="Castellar" pitchFamily="18" charset="0"/>
              </a:rPr>
              <a:t>Love for humanity </a:t>
            </a:r>
            <a:endParaRPr lang="en-US" sz="4800" b="1" dirty="0">
              <a:latin typeface="Castellar" pitchFamily="18" charset="0"/>
            </a:endParaRPr>
          </a:p>
        </p:txBody>
      </p:sp>
    </p:spTree>
    <p:extLst>
      <p:ext uri="{BB962C8B-B14F-4D97-AF65-F5344CB8AC3E}">
        <p14:creationId xmlns:p14="http://schemas.microsoft.com/office/powerpoint/2010/main" val="271402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1+#ppt_w/2"/>
                                          </p:val>
                                        </p:tav>
                                        <p:tav tm="100000">
                                          <p:val>
                                            <p:strVal val="#ppt_x"/>
                                          </p:val>
                                        </p:tav>
                                      </p:tavLst>
                                    </p:anim>
                                    <p:anim calcmode="lin" valueType="num">
                                      <p:cBhvr additive="base">
                                        <p:cTn id="14"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0-#ppt_w/2"/>
                                          </p:val>
                                        </p:tav>
                                        <p:tav tm="100000">
                                          <p:val>
                                            <p:strVal val="#ppt_x"/>
                                          </p:val>
                                        </p:tav>
                                      </p:tavLst>
                                    </p:anim>
                                    <p:anim calcmode="lin" valueType="num">
                                      <p:cBhvr additive="base">
                                        <p:cTn id="20"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1+#ppt_w/2"/>
                                          </p:val>
                                        </p:tav>
                                        <p:tav tm="100000">
                                          <p:val>
                                            <p:strVal val="#ppt_x"/>
                                          </p:val>
                                        </p:tav>
                                      </p:tavLst>
                                    </p:anim>
                                    <p:anim calcmode="lin" valueType="num">
                                      <p:cBhvr additive="base">
                                        <p:cTn id="26"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31" presetClass="exit" presetSubtype="0" fill="hold" nodeType="clickEffect">
                                  <p:stCondLst>
                                    <p:cond delay="0"/>
                                  </p:stCondLst>
                                  <p:childTnLst>
                                    <p:anim calcmode="lin" valueType="num">
                                      <p:cBhvr>
                                        <p:cTn id="30" dur="1000"/>
                                        <p:tgtEl>
                                          <p:spTgt spid="3"/>
                                        </p:tgtEl>
                                        <p:attrNameLst>
                                          <p:attrName>ppt_w</p:attrName>
                                        </p:attrNameLst>
                                      </p:cBhvr>
                                      <p:tavLst>
                                        <p:tav tm="0">
                                          <p:val>
                                            <p:strVal val="ppt_w"/>
                                          </p:val>
                                        </p:tav>
                                        <p:tav tm="100000">
                                          <p:val>
                                            <p:fltVal val="0"/>
                                          </p:val>
                                        </p:tav>
                                      </p:tavLst>
                                    </p:anim>
                                    <p:anim calcmode="lin" valueType="num">
                                      <p:cBhvr>
                                        <p:cTn id="31" dur="1000"/>
                                        <p:tgtEl>
                                          <p:spTgt spid="3"/>
                                        </p:tgtEl>
                                        <p:attrNameLst>
                                          <p:attrName>ppt_h</p:attrName>
                                        </p:attrNameLst>
                                      </p:cBhvr>
                                      <p:tavLst>
                                        <p:tav tm="0">
                                          <p:val>
                                            <p:strVal val="ppt_h"/>
                                          </p:val>
                                        </p:tav>
                                        <p:tav tm="100000">
                                          <p:val>
                                            <p:fltVal val="0"/>
                                          </p:val>
                                        </p:tav>
                                      </p:tavLst>
                                    </p:anim>
                                    <p:anim calcmode="lin" valueType="num">
                                      <p:cBhvr>
                                        <p:cTn id="32" dur="1000"/>
                                        <p:tgtEl>
                                          <p:spTgt spid="3"/>
                                        </p:tgtEl>
                                        <p:attrNameLst>
                                          <p:attrName>style.rotation</p:attrName>
                                        </p:attrNameLst>
                                      </p:cBhvr>
                                      <p:tavLst>
                                        <p:tav tm="0">
                                          <p:val>
                                            <p:fltVal val="0"/>
                                          </p:val>
                                        </p:tav>
                                        <p:tav tm="100000">
                                          <p:val>
                                            <p:fltVal val="90"/>
                                          </p:val>
                                        </p:tav>
                                      </p:tavLst>
                                    </p:anim>
                                    <p:animEffect transition="out" filter="fade">
                                      <p:cBhvr>
                                        <p:cTn id="33" dur="1000"/>
                                        <p:tgtEl>
                                          <p:spTgt spid="3"/>
                                        </p:tgtEl>
                                      </p:cBhvr>
                                    </p:animEffect>
                                    <p:set>
                                      <p:cBhvr>
                                        <p:cTn id="34" dur="1" fill="hold">
                                          <p:stCondLst>
                                            <p:cond delay="999"/>
                                          </p:stCondLst>
                                        </p:cTn>
                                        <p:tgtEl>
                                          <p:spTgt spid="3"/>
                                        </p:tgtEl>
                                        <p:attrNameLst>
                                          <p:attrName>style.visibility</p:attrName>
                                        </p:attrNameLst>
                                      </p:cBhvr>
                                      <p:to>
                                        <p:strVal val="hidden"/>
                                      </p:to>
                                    </p:set>
                                  </p:childTnLst>
                                </p:cTn>
                              </p:par>
                              <p:par>
                                <p:cTn id="35" presetID="31" presetClass="exit" presetSubtype="0" fill="hold" nodeType="withEffect">
                                  <p:stCondLst>
                                    <p:cond delay="0"/>
                                  </p:stCondLst>
                                  <p:childTnLst>
                                    <p:anim calcmode="lin" valueType="num">
                                      <p:cBhvr>
                                        <p:cTn id="36" dur="1000"/>
                                        <p:tgtEl>
                                          <p:spTgt spid="5"/>
                                        </p:tgtEl>
                                        <p:attrNameLst>
                                          <p:attrName>ppt_w</p:attrName>
                                        </p:attrNameLst>
                                      </p:cBhvr>
                                      <p:tavLst>
                                        <p:tav tm="0">
                                          <p:val>
                                            <p:strVal val="ppt_w"/>
                                          </p:val>
                                        </p:tav>
                                        <p:tav tm="100000">
                                          <p:val>
                                            <p:fltVal val="0"/>
                                          </p:val>
                                        </p:tav>
                                      </p:tavLst>
                                    </p:anim>
                                    <p:anim calcmode="lin" valueType="num">
                                      <p:cBhvr>
                                        <p:cTn id="37" dur="1000"/>
                                        <p:tgtEl>
                                          <p:spTgt spid="5"/>
                                        </p:tgtEl>
                                        <p:attrNameLst>
                                          <p:attrName>ppt_h</p:attrName>
                                        </p:attrNameLst>
                                      </p:cBhvr>
                                      <p:tavLst>
                                        <p:tav tm="0">
                                          <p:val>
                                            <p:strVal val="ppt_h"/>
                                          </p:val>
                                        </p:tav>
                                        <p:tav tm="100000">
                                          <p:val>
                                            <p:fltVal val="0"/>
                                          </p:val>
                                        </p:tav>
                                      </p:tavLst>
                                    </p:anim>
                                    <p:anim calcmode="lin" valueType="num">
                                      <p:cBhvr>
                                        <p:cTn id="38" dur="1000"/>
                                        <p:tgtEl>
                                          <p:spTgt spid="5"/>
                                        </p:tgtEl>
                                        <p:attrNameLst>
                                          <p:attrName>style.rotation</p:attrName>
                                        </p:attrNameLst>
                                      </p:cBhvr>
                                      <p:tavLst>
                                        <p:tav tm="0">
                                          <p:val>
                                            <p:fltVal val="0"/>
                                          </p:val>
                                        </p:tav>
                                        <p:tav tm="100000">
                                          <p:val>
                                            <p:fltVal val="90"/>
                                          </p:val>
                                        </p:tav>
                                      </p:tavLst>
                                    </p:anim>
                                    <p:animEffect transition="out" filter="fade">
                                      <p:cBhvr>
                                        <p:cTn id="39" dur="1000"/>
                                        <p:tgtEl>
                                          <p:spTgt spid="5"/>
                                        </p:tgtEl>
                                      </p:cBhvr>
                                    </p:animEffect>
                                    <p:set>
                                      <p:cBhvr>
                                        <p:cTn id="40" dur="1" fill="hold">
                                          <p:stCondLst>
                                            <p:cond delay="999"/>
                                          </p:stCondLst>
                                        </p:cTn>
                                        <p:tgtEl>
                                          <p:spTgt spid="5"/>
                                        </p:tgtEl>
                                        <p:attrNameLst>
                                          <p:attrName>style.visibility</p:attrName>
                                        </p:attrNameLst>
                                      </p:cBhvr>
                                      <p:to>
                                        <p:strVal val="hidden"/>
                                      </p:to>
                                    </p:set>
                                  </p:childTnLst>
                                </p:cTn>
                              </p:par>
                              <p:par>
                                <p:cTn id="41" presetID="31" presetClass="exit" presetSubtype="0" fill="hold" nodeType="withEffect">
                                  <p:stCondLst>
                                    <p:cond delay="0"/>
                                  </p:stCondLst>
                                  <p:childTnLst>
                                    <p:anim calcmode="lin" valueType="num">
                                      <p:cBhvr>
                                        <p:cTn id="42" dur="1000"/>
                                        <p:tgtEl>
                                          <p:spTgt spid="6"/>
                                        </p:tgtEl>
                                        <p:attrNameLst>
                                          <p:attrName>ppt_w</p:attrName>
                                        </p:attrNameLst>
                                      </p:cBhvr>
                                      <p:tavLst>
                                        <p:tav tm="0">
                                          <p:val>
                                            <p:strVal val="ppt_w"/>
                                          </p:val>
                                        </p:tav>
                                        <p:tav tm="100000">
                                          <p:val>
                                            <p:fltVal val="0"/>
                                          </p:val>
                                        </p:tav>
                                      </p:tavLst>
                                    </p:anim>
                                    <p:anim calcmode="lin" valueType="num">
                                      <p:cBhvr>
                                        <p:cTn id="43" dur="1000"/>
                                        <p:tgtEl>
                                          <p:spTgt spid="6"/>
                                        </p:tgtEl>
                                        <p:attrNameLst>
                                          <p:attrName>ppt_h</p:attrName>
                                        </p:attrNameLst>
                                      </p:cBhvr>
                                      <p:tavLst>
                                        <p:tav tm="0">
                                          <p:val>
                                            <p:strVal val="ppt_h"/>
                                          </p:val>
                                        </p:tav>
                                        <p:tav tm="100000">
                                          <p:val>
                                            <p:fltVal val="0"/>
                                          </p:val>
                                        </p:tav>
                                      </p:tavLst>
                                    </p:anim>
                                    <p:anim calcmode="lin" valueType="num">
                                      <p:cBhvr>
                                        <p:cTn id="44" dur="1000"/>
                                        <p:tgtEl>
                                          <p:spTgt spid="6"/>
                                        </p:tgtEl>
                                        <p:attrNameLst>
                                          <p:attrName>style.rotation</p:attrName>
                                        </p:attrNameLst>
                                      </p:cBhvr>
                                      <p:tavLst>
                                        <p:tav tm="0">
                                          <p:val>
                                            <p:fltVal val="0"/>
                                          </p:val>
                                        </p:tav>
                                        <p:tav tm="100000">
                                          <p:val>
                                            <p:fltVal val="90"/>
                                          </p:val>
                                        </p:tav>
                                      </p:tavLst>
                                    </p:anim>
                                    <p:animEffect transition="out" filter="fade">
                                      <p:cBhvr>
                                        <p:cTn id="45" dur="1000"/>
                                        <p:tgtEl>
                                          <p:spTgt spid="6"/>
                                        </p:tgtEl>
                                      </p:cBhvr>
                                    </p:animEffect>
                                    <p:set>
                                      <p:cBhvr>
                                        <p:cTn id="46" dur="1" fill="hold">
                                          <p:stCondLst>
                                            <p:cond delay="999"/>
                                          </p:stCondLst>
                                        </p:cTn>
                                        <p:tgtEl>
                                          <p:spTgt spid="6"/>
                                        </p:tgtEl>
                                        <p:attrNameLst>
                                          <p:attrName>style.visibility</p:attrName>
                                        </p:attrNameLst>
                                      </p:cBhvr>
                                      <p:to>
                                        <p:strVal val="hidden"/>
                                      </p:to>
                                    </p:set>
                                  </p:childTnLst>
                                </p:cTn>
                              </p:par>
                              <p:par>
                                <p:cTn id="47" presetID="31" presetClass="exit" presetSubtype="0" fill="hold" nodeType="withEffect">
                                  <p:stCondLst>
                                    <p:cond delay="0"/>
                                  </p:stCondLst>
                                  <p:childTnLst>
                                    <p:anim calcmode="lin" valueType="num">
                                      <p:cBhvr>
                                        <p:cTn id="48" dur="1000"/>
                                        <p:tgtEl>
                                          <p:spTgt spid="7"/>
                                        </p:tgtEl>
                                        <p:attrNameLst>
                                          <p:attrName>ppt_w</p:attrName>
                                        </p:attrNameLst>
                                      </p:cBhvr>
                                      <p:tavLst>
                                        <p:tav tm="0">
                                          <p:val>
                                            <p:strVal val="ppt_w"/>
                                          </p:val>
                                        </p:tav>
                                        <p:tav tm="100000">
                                          <p:val>
                                            <p:fltVal val="0"/>
                                          </p:val>
                                        </p:tav>
                                      </p:tavLst>
                                    </p:anim>
                                    <p:anim calcmode="lin" valueType="num">
                                      <p:cBhvr>
                                        <p:cTn id="49" dur="1000"/>
                                        <p:tgtEl>
                                          <p:spTgt spid="7"/>
                                        </p:tgtEl>
                                        <p:attrNameLst>
                                          <p:attrName>ppt_h</p:attrName>
                                        </p:attrNameLst>
                                      </p:cBhvr>
                                      <p:tavLst>
                                        <p:tav tm="0">
                                          <p:val>
                                            <p:strVal val="ppt_h"/>
                                          </p:val>
                                        </p:tav>
                                        <p:tav tm="100000">
                                          <p:val>
                                            <p:fltVal val="0"/>
                                          </p:val>
                                        </p:tav>
                                      </p:tavLst>
                                    </p:anim>
                                    <p:anim calcmode="lin" valueType="num">
                                      <p:cBhvr>
                                        <p:cTn id="50" dur="1000"/>
                                        <p:tgtEl>
                                          <p:spTgt spid="7"/>
                                        </p:tgtEl>
                                        <p:attrNameLst>
                                          <p:attrName>style.rotation</p:attrName>
                                        </p:attrNameLst>
                                      </p:cBhvr>
                                      <p:tavLst>
                                        <p:tav tm="0">
                                          <p:val>
                                            <p:fltVal val="0"/>
                                          </p:val>
                                        </p:tav>
                                        <p:tav tm="100000">
                                          <p:val>
                                            <p:fltVal val="90"/>
                                          </p:val>
                                        </p:tav>
                                      </p:tavLst>
                                    </p:anim>
                                    <p:animEffect transition="out" filter="fade">
                                      <p:cBhvr>
                                        <p:cTn id="51" dur="1000"/>
                                        <p:tgtEl>
                                          <p:spTgt spid="7"/>
                                        </p:tgtEl>
                                      </p:cBhvr>
                                    </p:animEffect>
                                    <p:set>
                                      <p:cBhvr>
                                        <p:cTn id="52" dur="1" fill="hold">
                                          <p:stCondLst>
                                            <p:cond delay="999"/>
                                          </p:stCondLst>
                                        </p:cTn>
                                        <p:tgtEl>
                                          <p:spTgt spid="7"/>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53" presetClass="entr" presetSubtype="16" fill="hold" grpId="0" nodeType="clickEffect">
                                  <p:stCondLst>
                                    <p:cond delay="0"/>
                                  </p:stCondLst>
                                  <p:childTnLst>
                                    <p:set>
                                      <p:cBhvr>
                                        <p:cTn id="56" dur="1" fill="hold">
                                          <p:stCondLst>
                                            <p:cond delay="0"/>
                                          </p:stCondLst>
                                        </p:cTn>
                                        <p:tgtEl>
                                          <p:spTgt spid="8"/>
                                        </p:tgtEl>
                                        <p:attrNameLst>
                                          <p:attrName>style.visibility</p:attrName>
                                        </p:attrNameLst>
                                      </p:cBhvr>
                                      <p:to>
                                        <p:strVal val="visible"/>
                                      </p:to>
                                    </p:set>
                                    <p:anim calcmode="lin" valueType="num">
                                      <p:cBhvr>
                                        <p:cTn id="57" dur="500" fill="hold"/>
                                        <p:tgtEl>
                                          <p:spTgt spid="8"/>
                                        </p:tgtEl>
                                        <p:attrNameLst>
                                          <p:attrName>ppt_w</p:attrName>
                                        </p:attrNameLst>
                                      </p:cBhvr>
                                      <p:tavLst>
                                        <p:tav tm="0">
                                          <p:val>
                                            <p:fltVal val="0"/>
                                          </p:val>
                                        </p:tav>
                                        <p:tav tm="100000">
                                          <p:val>
                                            <p:strVal val="#ppt_w"/>
                                          </p:val>
                                        </p:tav>
                                      </p:tavLst>
                                    </p:anim>
                                    <p:anim calcmode="lin" valueType="num">
                                      <p:cBhvr>
                                        <p:cTn id="58" dur="500" fill="hold"/>
                                        <p:tgtEl>
                                          <p:spTgt spid="8"/>
                                        </p:tgtEl>
                                        <p:attrNameLst>
                                          <p:attrName>ppt_h</p:attrName>
                                        </p:attrNameLst>
                                      </p:cBhvr>
                                      <p:tavLst>
                                        <p:tav tm="0">
                                          <p:val>
                                            <p:fltVal val="0"/>
                                          </p:val>
                                        </p:tav>
                                        <p:tav tm="100000">
                                          <p:val>
                                            <p:strVal val="#ppt_h"/>
                                          </p:val>
                                        </p:tav>
                                      </p:tavLst>
                                    </p:anim>
                                    <p:animEffect transition="in" filter="fade">
                                      <p:cBhvr>
                                        <p:cTn id="59" dur="500"/>
                                        <p:tgtEl>
                                          <p:spTgt spid="8"/>
                                        </p:tgtEl>
                                      </p:cBhvr>
                                    </p:animEffect>
                                  </p:childTnLst>
                                </p:cTn>
                              </p:par>
                              <p:par>
                                <p:cTn id="60" presetID="26" presetClass="emph" presetSubtype="0" repeatCount="indefinite" fill="hold" grpId="1" nodeType="withEffect">
                                  <p:stCondLst>
                                    <p:cond delay="0"/>
                                  </p:stCondLst>
                                  <p:endCondLst>
                                    <p:cond evt="onNext" delay="0">
                                      <p:tgtEl>
                                        <p:sldTgt/>
                                      </p:tgtEl>
                                    </p:cond>
                                  </p:endCondLst>
                                  <p:childTnLst>
                                    <p:animEffect transition="out" filter="fade">
                                      <p:cBhvr>
                                        <p:cTn id="61" dur="500" tmFilter="0, 0; .2, .5; .8, .5; 1, 0"/>
                                        <p:tgtEl>
                                          <p:spTgt spid="8"/>
                                        </p:tgtEl>
                                      </p:cBhvr>
                                    </p:animEffect>
                                    <p:animScale>
                                      <p:cBhvr>
                                        <p:cTn id="62" dur="250" autoRev="1" fill="hold"/>
                                        <p:tgtEl>
                                          <p:spTgt spid="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lowchart: Preparation 1"/>
          <p:cNvSpPr/>
          <p:nvPr/>
        </p:nvSpPr>
        <p:spPr>
          <a:xfrm>
            <a:off x="609600" y="990600"/>
            <a:ext cx="7848600" cy="2057400"/>
          </a:xfrm>
          <a:prstGeom prst="flowChartPreparation">
            <a:avLst/>
          </a:prstGeom>
          <a:ln>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3600" b="1" dirty="0" smtClean="0">
                <a:latin typeface="Book Antiqua" pitchFamily="18" charset="0"/>
              </a:rPr>
              <a:t>Our today’s lesson is-</a:t>
            </a:r>
            <a:endParaRPr lang="en-US" sz="3600" b="1" dirty="0">
              <a:latin typeface="Book Antiqua" pitchFamily="18" charset="0"/>
            </a:endParaRPr>
          </a:p>
        </p:txBody>
      </p:sp>
      <p:sp>
        <p:nvSpPr>
          <p:cNvPr id="3" name="Flowchart: Terminator 2"/>
          <p:cNvSpPr/>
          <p:nvPr/>
        </p:nvSpPr>
        <p:spPr>
          <a:xfrm>
            <a:off x="762000" y="3276600"/>
            <a:ext cx="7848600" cy="2133600"/>
          </a:xfrm>
          <a:prstGeom prst="flowChartTerminator">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4000" b="1" dirty="0" smtClean="0">
                <a:latin typeface="Book Antiqua" pitchFamily="18" charset="0"/>
              </a:rPr>
              <a:t>Love for humanity</a:t>
            </a:r>
          </a:p>
          <a:p>
            <a:pPr algn="ctr"/>
            <a:r>
              <a:rPr lang="en-US" sz="4000" b="1" dirty="0" smtClean="0">
                <a:latin typeface="Book Antiqua" pitchFamily="18" charset="0"/>
              </a:rPr>
              <a:t>Unit-7, Lesson-6</a:t>
            </a:r>
            <a:endParaRPr lang="en-US" sz="4000" b="1" dirty="0">
              <a:latin typeface="Book Antiqua" pitchFamily="18" charset="0"/>
            </a:endParaRPr>
          </a:p>
        </p:txBody>
      </p:sp>
    </p:spTree>
    <p:extLst>
      <p:ext uri="{BB962C8B-B14F-4D97-AF65-F5344CB8AC3E}">
        <p14:creationId xmlns:p14="http://schemas.microsoft.com/office/powerpoint/2010/main" val="310054578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 Diagonal Corner Rectangle 1"/>
          <p:cNvSpPr/>
          <p:nvPr/>
        </p:nvSpPr>
        <p:spPr>
          <a:xfrm>
            <a:off x="1219200" y="1066800"/>
            <a:ext cx="6858000" cy="1752600"/>
          </a:xfrm>
          <a:prstGeom prst="round2DiagRect">
            <a:avLst/>
          </a:prstGeom>
          <a:ln>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4000" b="1" dirty="0" smtClean="0">
                <a:latin typeface="Book Antiqua" pitchFamily="18" charset="0"/>
              </a:rPr>
              <a:t>Learning outcomes</a:t>
            </a:r>
            <a:endParaRPr lang="en-US" sz="4000" b="1" dirty="0">
              <a:latin typeface="Book Antiqua" pitchFamily="18" charset="0"/>
            </a:endParaRPr>
          </a:p>
        </p:txBody>
      </p:sp>
      <p:sp>
        <p:nvSpPr>
          <p:cNvPr id="3" name="TextBox 2"/>
          <p:cNvSpPr txBox="1"/>
          <p:nvPr/>
        </p:nvSpPr>
        <p:spPr>
          <a:xfrm>
            <a:off x="914400" y="3200400"/>
            <a:ext cx="7239000" cy="2246769"/>
          </a:xfrm>
          <a:prstGeom prst="rect">
            <a:avLst/>
          </a:prstGeom>
          <a:noFill/>
        </p:spPr>
        <p:txBody>
          <a:bodyPr wrap="square" rtlCol="0">
            <a:spAutoFit/>
          </a:bodyPr>
          <a:lstStyle/>
          <a:p>
            <a:r>
              <a:rPr lang="en-US" sz="2800" b="1" dirty="0" smtClean="0">
                <a:latin typeface="Book Antiqua" pitchFamily="18" charset="0"/>
              </a:rPr>
              <a:t>After studied this lesson, students will be able to---</a:t>
            </a:r>
          </a:p>
          <a:p>
            <a:pPr marL="457200" indent="-457200">
              <a:buFont typeface="Wingdings" pitchFamily="2" charset="2"/>
              <a:buChar char="Ø"/>
            </a:pPr>
            <a:r>
              <a:rPr lang="en-US" sz="2800" b="1" dirty="0" smtClean="0">
                <a:latin typeface="Book Antiqua" pitchFamily="18" charset="0"/>
              </a:rPr>
              <a:t>ask and answer question</a:t>
            </a:r>
          </a:p>
          <a:p>
            <a:pPr marL="457200" indent="-457200">
              <a:buFont typeface="Wingdings" pitchFamily="2" charset="2"/>
              <a:buChar char="Ø"/>
            </a:pPr>
            <a:r>
              <a:rPr lang="en-US" sz="2800" b="1" dirty="0" smtClean="0">
                <a:latin typeface="Book Antiqua" pitchFamily="18" charset="0"/>
              </a:rPr>
              <a:t>read and understand through silent reading</a:t>
            </a:r>
          </a:p>
        </p:txBody>
      </p:sp>
    </p:spTree>
    <p:extLst>
      <p:ext uri="{BB962C8B-B14F-4D97-AF65-F5344CB8AC3E}">
        <p14:creationId xmlns:p14="http://schemas.microsoft.com/office/powerpoint/2010/main" val="56279939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Left Arrow 6"/>
          <p:cNvSpPr/>
          <p:nvPr/>
        </p:nvSpPr>
        <p:spPr>
          <a:xfrm flipH="1">
            <a:off x="6324600" y="4201418"/>
            <a:ext cx="914400" cy="1066800"/>
          </a:xfrm>
          <a:prstGeom prst="leftArrow">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Left Arrow 4"/>
          <p:cNvSpPr/>
          <p:nvPr/>
        </p:nvSpPr>
        <p:spPr>
          <a:xfrm>
            <a:off x="1844040" y="4201418"/>
            <a:ext cx="1203960" cy="1066800"/>
          </a:xfrm>
          <a:prstGeom prst="leftArrow">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rotWithShape="1">
          <a:blip r:embed="rId3" cstate="email">
            <a:extLst>
              <a:ext uri="{28A0092B-C50C-407E-A947-70E740481C1C}">
                <a14:useLocalDpi xmlns:a14="http://schemas.microsoft.com/office/drawing/2010/main"/>
              </a:ext>
            </a:extLst>
          </a:blip>
          <a:srcRect l="23926" t="-222" b="6222"/>
          <a:stretch/>
        </p:blipFill>
        <p:spPr>
          <a:xfrm>
            <a:off x="3048000" y="1066800"/>
            <a:ext cx="3339352" cy="5501640"/>
          </a:xfrm>
          <a:prstGeom prst="rect">
            <a:avLst/>
          </a:prstGeom>
          <a:ln>
            <a:solidFill>
              <a:schemeClr val="tx1"/>
            </a:solidFill>
          </a:ln>
        </p:spPr>
      </p:pic>
      <p:sp>
        <p:nvSpPr>
          <p:cNvPr id="4" name="TextBox 3"/>
          <p:cNvSpPr txBox="1"/>
          <p:nvPr/>
        </p:nvSpPr>
        <p:spPr>
          <a:xfrm>
            <a:off x="2514600" y="329625"/>
            <a:ext cx="4419600" cy="584775"/>
          </a:xfrm>
          <a:prstGeom prst="rect">
            <a:avLst/>
          </a:prstGeom>
          <a:noFill/>
        </p:spPr>
        <p:txBody>
          <a:bodyPr wrap="square" rtlCol="0">
            <a:spAutoFit/>
          </a:bodyPr>
          <a:lstStyle/>
          <a:p>
            <a:pPr algn="ctr"/>
            <a:r>
              <a:rPr lang="en-US" sz="3200" b="1" dirty="0" smtClean="0">
                <a:latin typeface="Book Antiqua" pitchFamily="18" charset="0"/>
              </a:rPr>
              <a:t>Do you know them?</a:t>
            </a:r>
            <a:endParaRPr lang="en-US" sz="3200" b="1" dirty="0">
              <a:latin typeface="Book Antiqua" pitchFamily="18" charset="0"/>
            </a:endParaRPr>
          </a:p>
        </p:txBody>
      </p:sp>
      <p:sp>
        <p:nvSpPr>
          <p:cNvPr id="6" name="TextBox 5"/>
          <p:cNvSpPr txBox="1"/>
          <p:nvPr/>
        </p:nvSpPr>
        <p:spPr>
          <a:xfrm>
            <a:off x="76200" y="4191000"/>
            <a:ext cx="1752600" cy="1077218"/>
          </a:xfrm>
          <a:prstGeom prst="rect">
            <a:avLst/>
          </a:prstGeom>
          <a:noFill/>
          <a:ln>
            <a:solidFill>
              <a:schemeClr val="tx1"/>
            </a:solidFill>
          </a:ln>
        </p:spPr>
        <p:txBody>
          <a:bodyPr wrap="square" rtlCol="0">
            <a:spAutoFit/>
          </a:bodyPr>
          <a:lstStyle/>
          <a:p>
            <a:pPr algn="ctr"/>
            <a:r>
              <a:rPr lang="en-US" sz="3200" b="1" dirty="0" smtClean="0">
                <a:latin typeface="CastleT" pitchFamily="34" charset="0"/>
              </a:rPr>
              <a:t>Mother Teresa</a:t>
            </a:r>
            <a:endParaRPr lang="en-US" sz="3200" b="1" dirty="0">
              <a:latin typeface="CastleT" pitchFamily="34" charset="0"/>
            </a:endParaRPr>
          </a:p>
        </p:txBody>
      </p:sp>
      <p:sp>
        <p:nvSpPr>
          <p:cNvPr id="8" name="TextBox 7"/>
          <p:cNvSpPr txBox="1"/>
          <p:nvPr/>
        </p:nvSpPr>
        <p:spPr>
          <a:xfrm>
            <a:off x="7239000" y="4191000"/>
            <a:ext cx="1752600" cy="1077218"/>
          </a:xfrm>
          <a:prstGeom prst="rect">
            <a:avLst/>
          </a:prstGeom>
          <a:noFill/>
          <a:ln>
            <a:solidFill>
              <a:schemeClr val="tx1"/>
            </a:solidFill>
          </a:ln>
        </p:spPr>
        <p:txBody>
          <a:bodyPr wrap="square" rtlCol="0">
            <a:spAutoFit/>
          </a:bodyPr>
          <a:lstStyle/>
          <a:p>
            <a:pPr algn="ctr"/>
            <a:r>
              <a:rPr lang="en-US" sz="3200" b="1" dirty="0" smtClean="0">
                <a:latin typeface="CastleT" pitchFamily="34" charset="0"/>
              </a:rPr>
              <a:t>Princess</a:t>
            </a:r>
          </a:p>
          <a:p>
            <a:pPr algn="ctr"/>
            <a:r>
              <a:rPr lang="en-US" sz="3200" b="1" dirty="0" smtClean="0">
                <a:latin typeface="CastleT" pitchFamily="34" charset="0"/>
              </a:rPr>
              <a:t>Diana</a:t>
            </a:r>
            <a:endParaRPr lang="en-US" sz="3200" b="1" dirty="0">
              <a:latin typeface="CastleT" pitchFamily="34" charset="0"/>
            </a:endParaRPr>
          </a:p>
        </p:txBody>
      </p:sp>
    </p:spTree>
    <p:extLst>
      <p:ext uri="{BB962C8B-B14F-4D97-AF65-F5344CB8AC3E}">
        <p14:creationId xmlns:p14="http://schemas.microsoft.com/office/powerpoint/2010/main" val="3256537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left)">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2"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right)">
                                      <p:cBhvr>
                                        <p:cTn id="19" dur="500"/>
                                        <p:tgtEl>
                                          <p:spTgt spid="5"/>
                                        </p:tgtEl>
                                      </p:cBhvr>
                                    </p:animEffect>
                                  </p:childTnLst>
                                </p:cTn>
                              </p:par>
                            </p:childTnLst>
                          </p:cTn>
                        </p:par>
                        <p:par>
                          <p:cTn id="20" fill="hold">
                            <p:stCondLst>
                              <p:cond delay="500"/>
                            </p:stCondLst>
                            <p:childTnLst>
                              <p:par>
                                <p:cTn id="21" presetID="22" presetClass="entr" presetSubtype="8" fill="hold" grpId="0"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left)">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wipe(left)">
                                      <p:cBhvr>
                                        <p:cTn id="28" dur="500"/>
                                        <p:tgtEl>
                                          <p:spTgt spid="7"/>
                                        </p:tgtEl>
                                      </p:cBhvr>
                                    </p:animEffect>
                                  </p:childTnLst>
                                </p:cTn>
                              </p:par>
                            </p:childTnLst>
                          </p:cTn>
                        </p:par>
                        <p:par>
                          <p:cTn id="29" fill="hold">
                            <p:stCondLst>
                              <p:cond delay="500"/>
                            </p:stCondLst>
                            <p:childTnLst>
                              <p:par>
                                <p:cTn id="30" presetID="22" presetClass="entr" presetSubtype="2" fill="hold" grpId="0" nodeType="after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wipe(right)">
                                      <p:cBhvr>
                                        <p:cTn id="3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5" grpId="0" animBg="1"/>
      <p:bldP spid="4" grpId="0"/>
      <p:bldP spid="6" grpId="0" animBg="1"/>
      <p:bldP spid="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lowchart: Terminator 1"/>
          <p:cNvSpPr/>
          <p:nvPr/>
        </p:nvSpPr>
        <p:spPr>
          <a:xfrm>
            <a:off x="533400" y="609600"/>
            <a:ext cx="8153400" cy="1371600"/>
          </a:xfrm>
          <a:prstGeom prst="flowChartTerminator">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solidFill>
                  <a:srgbClr val="002060"/>
                </a:solidFill>
                <a:latin typeface="Book Antiqua" pitchFamily="18" charset="0"/>
              </a:rPr>
              <a:t>What sign did she leave for humanity?</a:t>
            </a:r>
            <a:endParaRPr lang="en-US" sz="3600" b="1" dirty="0">
              <a:solidFill>
                <a:srgbClr val="002060"/>
              </a:solidFill>
              <a:latin typeface="Book Antiqua" pitchFamily="18" charset="0"/>
            </a:endParaRPr>
          </a:p>
        </p:txBody>
      </p:sp>
      <p:graphicFrame>
        <p:nvGraphicFramePr>
          <p:cNvPr id="5" name="Object 4">
            <a:hlinkClick r:id="" action="ppaction://ole?verb=0"/>
          </p:cNvPr>
          <p:cNvGraphicFramePr>
            <a:graphicFrameLocks noChangeAspect="1"/>
          </p:cNvGraphicFramePr>
          <p:nvPr>
            <p:extLst>
              <p:ext uri="{D42A27DB-BD31-4B8C-83A1-F6EECF244321}">
                <p14:modId xmlns:p14="http://schemas.microsoft.com/office/powerpoint/2010/main" val="733658149"/>
              </p:ext>
            </p:extLst>
          </p:nvPr>
        </p:nvGraphicFramePr>
        <p:xfrm>
          <a:off x="4114800" y="3043238"/>
          <a:ext cx="914400" cy="771525"/>
        </p:xfrm>
        <a:graphic>
          <a:graphicData uri="http://schemas.openxmlformats.org/presentationml/2006/ole">
            <mc:AlternateContent xmlns:mc="http://schemas.openxmlformats.org/markup-compatibility/2006">
              <mc:Choice xmlns:v="urn:schemas-microsoft-com:vml" Requires="v">
                <p:oleObj spid="_x0000_s3092" name="Packager Shell Object" showAsIcon="1" r:id="rId4" imgW="914400" imgH="771480" progId="Package">
                  <p:embed/>
                </p:oleObj>
              </mc:Choice>
              <mc:Fallback>
                <p:oleObj name="Packager Shell Object" showAsIcon="1" r:id="rId4" imgW="914400" imgH="771480" progId="Package">
                  <p:embed/>
                  <p:pic>
                    <p:nvPicPr>
                      <p:cNvPr id="0" name=""/>
                      <p:cNvPicPr/>
                      <p:nvPr/>
                    </p:nvPicPr>
                    <p:blipFill>
                      <a:blip r:embed="rId5"/>
                      <a:stretch>
                        <a:fillRect/>
                      </a:stretch>
                    </p:blipFill>
                    <p:spPr>
                      <a:xfrm>
                        <a:off x="4114800" y="3043238"/>
                        <a:ext cx="914400" cy="771525"/>
                      </a:xfrm>
                      <a:prstGeom prst="rect">
                        <a:avLst/>
                      </a:prstGeom>
                    </p:spPr>
                  </p:pic>
                </p:oleObj>
              </mc:Fallback>
            </mc:AlternateContent>
          </a:graphicData>
        </a:graphic>
      </p:graphicFrame>
      <p:sp>
        <p:nvSpPr>
          <p:cNvPr id="3" name="TextBox 2"/>
          <p:cNvSpPr txBox="1"/>
          <p:nvPr/>
        </p:nvSpPr>
        <p:spPr>
          <a:xfrm>
            <a:off x="2209800" y="2286000"/>
            <a:ext cx="4648200" cy="1687890"/>
          </a:xfrm>
          <a:prstGeom prst="ellipse">
            <a:avLst/>
          </a:prstGeom>
          <a:ln>
            <a:solidFill>
              <a:schemeClr val="bg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3">
            <a:schemeClr val="lt1"/>
          </a:lnRef>
          <a:fillRef idx="1">
            <a:schemeClr val="dk1"/>
          </a:fillRef>
          <a:effectRef idx="1">
            <a:schemeClr val="dk1"/>
          </a:effectRef>
          <a:fontRef idx="minor">
            <a:schemeClr val="lt1"/>
          </a:fontRef>
        </p:style>
        <p:txBody>
          <a:bodyPr wrap="square" rtlCol="0">
            <a:spAutoFit/>
          </a:bodyPr>
          <a:lstStyle/>
          <a:p>
            <a:pPr algn="ctr"/>
            <a:r>
              <a:rPr lang="en-US" sz="3600" b="1" dirty="0" smtClean="0">
                <a:latin typeface="Book Antiqua" pitchFamily="18" charset="0"/>
              </a:rPr>
              <a:t>Missionaries of Charity</a:t>
            </a:r>
            <a:endParaRPr lang="en-US" sz="3600" b="1" dirty="0">
              <a:latin typeface="Book Antiqua" pitchFamily="18" charset="0"/>
            </a:endParaRPr>
          </a:p>
        </p:txBody>
      </p:sp>
    </p:spTree>
    <p:extLst>
      <p:ext uri="{BB962C8B-B14F-4D97-AF65-F5344CB8AC3E}">
        <p14:creationId xmlns:p14="http://schemas.microsoft.com/office/powerpoint/2010/main" val="3554931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xit" presetSubtype="32" fill="hold" grpId="1" nodeType="clickEffect">
                                  <p:stCondLst>
                                    <p:cond delay="0"/>
                                  </p:stCondLst>
                                  <p:childTnLst>
                                    <p:anim calcmode="lin" valueType="num">
                                      <p:cBhvr>
                                        <p:cTn id="13" dur="500"/>
                                        <p:tgtEl>
                                          <p:spTgt spid="3"/>
                                        </p:tgtEl>
                                        <p:attrNameLst>
                                          <p:attrName>ppt_w</p:attrName>
                                        </p:attrNameLst>
                                      </p:cBhvr>
                                      <p:tavLst>
                                        <p:tav tm="0">
                                          <p:val>
                                            <p:strVal val="ppt_w"/>
                                          </p:val>
                                        </p:tav>
                                        <p:tav tm="100000">
                                          <p:val>
                                            <p:fltVal val="0"/>
                                          </p:val>
                                        </p:tav>
                                      </p:tavLst>
                                    </p:anim>
                                    <p:anim calcmode="lin" valueType="num">
                                      <p:cBhvr>
                                        <p:cTn id="14" dur="500"/>
                                        <p:tgtEl>
                                          <p:spTgt spid="3"/>
                                        </p:tgtEl>
                                        <p:attrNameLst>
                                          <p:attrName>ppt_h</p:attrName>
                                        </p:attrNameLst>
                                      </p:cBhvr>
                                      <p:tavLst>
                                        <p:tav tm="0">
                                          <p:val>
                                            <p:strVal val="ppt_h"/>
                                          </p:val>
                                        </p:tav>
                                        <p:tav tm="100000">
                                          <p:val>
                                            <p:fltVal val="0"/>
                                          </p:val>
                                        </p:tav>
                                      </p:tavLst>
                                    </p:anim>
                                    <p:animEffect transition="out" filter="fade">
                                      <p:cBhvr>
                                        <p:cTn id="15" dur="500"/>
                                        <p:tgtEl>
                                          <p:spTgt spid="3"/>
                                        </p:tgtEl>
                                      </p:cBhvr>
                                    </p:animEffect>
                                    <p:set>
                                      <p:cBhvr>
                                        <p:cTn id="16" dur="1" fill="hold">
                                          <p:stCondLst>
                                            <p:cond delay="499"/>
                                          </p:stCondLst>
                                        </p:cTn>
                                        <p:tgtEl>
                                          <p:spTgt spid="3"/>
                                        </p:tgtEl>
                                        <p:attrNameLst>
                                          <p:attrName>style.visibility</p:attrName>
                                        </p:attrNameLst>
                                      </p:cBhvr>
                                      <p:to>
                                        <p:strVal val="hidden"/>
                                      </p:to>
                                    </p:set>
                                  </p:childTnLst>
                                </p:cTn>
                              </p:par>
                              <p:par>
                                <p:cTn id="17" presetID="53" presetClass="entr" presetSubtype="16"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500" fill="hold"/>
                                        <p:tgtEl>
                                          <p:spTgt spid="5"/>
                                        </p:tgtEl>
                                        <p:attrNameLst>
                                          <p:attrName>ppt_w</p:attrName>
                                        </p:attrNameLst>
                                      </p:cBhvr>
                                      <p:tavLst>
                                        <p:tav tm="0">
                                          <p:val>
                                            <p:fltVal val="0"/>
                                          </p:val>
                                        </p:tav>
                                        <p:tav tm="100000">
                                          <p:val>
                                            <p:strVal val="#ppt_w"/>
                                          </p:val>
                                        </p:tav>
                                      </p:tavLst>
                                    </p:anim>
                                    <p:anim calcmode="lin" valueType="num">
                                      <p:cBhvr>
                                        <p:cTn id="20" dur="500" fill="hold"/>
                                        <p:tgtEl>
                                          <p:spTgt spid="5"/>
                                        </p:tgtEl>
                                        <p:attrNameLst>
                                          <p:attrName>ppt_h</p:attrName>
                                        </p:attrNameLst>
                                      </p:cBhvr>
                                      <p:tavLst>
                                        <p:tav tm="0">
                                          <p:val>
                                            <p:fltVal val="0"/>
                                          </p:val>
                                        </p:tav>
                                        <p:tav tm="100000">
                                          <p:val>
                                            <p:strVal val="#ppt_h"/>
                                          </p:val>
                                        </p:tav>
                                      </p:tavLst>
                                    </p:anim>
                                    <p:animEffect transition="in" filter="fade">
                                      <p:cBhvr>
                                        <p:cTn id="2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a:hlinkClick r:id="" action="ppaction://ole?verb=0"/>
          </p:cNvPr>
          <p:cNvGraphicFramePr>
            <a:graphicFrameLocks noChangeAspect="1"/>
          </p:cNvGraphicFramePr>
          <p:nvPr>
            <p:extLst>
              <p:ext uri="{D42A27DB-BD31-4B8C-83A1-F6EECF244321}">
                <p14:modId xmlns:p14="http://schemas.microsoft.com/office/powerpoint/2010/main" val="3073585328"/>
              </p:ext>
            </p:extLst>
          </p:nvPr>
        </p:nvGraphicFramePr>
        <p:xfrm>
          <a:off x="4114800" y="3043238"/>
          <a:ext cx="914400" cy="771525"/>
        </p:xfrm>
        <a:graphic>
          <a:graphicData uri="http://schemas.openxmlformats.org/presentationml/2006/ole">
            <mc:AlternateContent xmlns:mc="http://schemas.openxmlformats.org/markup-compatibility/2006">
              <mc:Choice xmlns:v="urn:schemas-microsoft-com:vml" Requires="v">
                <p:oleObj spid="_x0000_s1047" name="Packager Shell Object" showAsIcon="1" r:id="rId4" imgW="914400" imgH="771480" progId="Package">
                  <p:embed/>
                </p:oleObj>
              </mc:Choice>
              <mc:Fallback>
                <p:oleObj name="Packager Shell Object" showAsIcon="1" r:id="rId4" imgW="914400" imgH="771480" progId="Package">
                  <p:embed/>
                  <p:pic>
                    <p:nvPicPr>
                      <p:cNvPr id="0" name=""/>
                      <p:cNvPicPr/>
                      <p:nvPr/>
                    </p:nvPicPr>
                    <p:blipFill>
                      <a:blip r:embed="rId5"/>
                      <a:stretch>
                        <a:fillRect/>
                      </a:stretch>
                    </p:blipFill>
                    <p:spPr>
                      <a:xfrm>
                        <a:off x="4114800" y="3043238"/>
                        <a:ext cx="914400" cy="771525"/>
                      </a:xfrm>
                      <a:prstGeom prst="rect">
                        <a:avLst/>
                      </a:prstGeom>
                    </p:spPr>
                  </p:pic>
                </p:oleObj>
              </mc:Fallback>
            </mc:AlternateContent>
          </a:graphicData>
        </a:graphic>
      </p:graphicFrame>
      <p:pic>
        <p:nvPicPr>
          <p:cNvPr id="6" name="Picture 5"/>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57200" y="257629"/>
            <a:ext cx="8077200" cy="5489110"/>
          </a:xfrm>
          <a:prstGeom prst="rect">
            <a:avLst/>
          </a:prstGeom>
          <a:ln>
            <a:solidFill>
              <a:schemeClr val="tx1"/>
            </a:solidFill>
          </a:ln>
        </p:spPr>
      </p:pic>
      <p:sp>
        <p:nvSpPr>
          <p:cNvPr id="7" name="TextBox 6"/>
          <p:cNvSpPr txBox="1"/>
          <p:nvPr/>
        </p:nvSpPr>
        <p:spPr>
          <a:xfrm>
            <a:off x="457200" y="5715000"/>
            <a:ext cx="8077200" cy="954107"/>
          </a:xfrm>
          <a:prstGeom prst="rect">
            <a:avLst/>
          </a:prstGeom>
          <a:noFill/>
          <a:ln>
            <a:solidFill>
              <a:schemeClr val="tx1"/>
            </a:solidFill>
          </a:ln>
        </p:spPr>
        <p:txBody>
          <a:bodyPr wrap="square" rtlCol="0">
            <a:spAutoFit/>
          </a:bodyPr>
          <a:lstStyle/>
          <a:p>
            <a:pPr algn="ctr"/>
            <a:r>
              <a:rPr lang="en-US" sz="2800" b="1" dirty="0" smtClean="0">
                <a:latin typeface="Book Antiqua" pitchFamily="18" charset="0"/>
              </a:rPr>
              <a:t>Mother Teresa founded this institute for the sick and dying people on the streets of Kolkata.</a:t>
            </a:r>
            <a:endParaRPr lang="en-US" sz="2800" b="1" dirty="0">
              <a:latin typeface="Book Antiqua" pitchFamily="18" charset="0"/>
            </a:endParaRPr>
          </a:p>
        </p:txBody>
      </p:sp>
    </p:spTree>
    <p:extLst>
      <p:ext uri="{BB962C8B-B14F-4D97-AF65-F5344CB8AC3E}">
        <p14:creationId xmlns:p14="http://schemas.microsoft.com/office/powerpoint/2010/main" val="2224008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left)">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xit" presetSubtype="32" fill="hold" nodeType="clickEffect">
                                  <p:stCondLst>
                                    <p:cond delay="0"/>
                                  </p:stCondLst>
                                  <p:childTnLst>
                                    <p:anim calcmode="lin" valueType="num">
                                      <p:cBhvr>
                                        <p:cTn id="18" dur="500"/>
                                        <p:tgtEl>
                                          <p:spTgt spid="6"/>
                                        </p:tgtEl>
                                        <p:attrNameLst>
                                          <p:attrName>ppt_w</p:attrName>
                                        </p:attrNameLst>
                                      </p:cBhvr>
                                      <p:tavLst>
                                        <p:tav tm="0">
                                          <p:val>
                                            <p:strVal val="ppt_w"/>
                                          </p:val>
                                        </p:tav>
                                        <p:tav tm="100000">
                                          <p:val>
                                            <p:fltVal val="0"/>
                                          </p:val>
                                        </p:tav>
                                      </p:tavLst>
                                    </p:anim>
                                    <p:anim calcmode="lin" valueType="num">
                                      <p:cBhvr>
                                        <p:cTn id="19" dur="500"/>
                                        <p:tgtEl>
                                          <p:spTgt spid="6"/>
                                        </p:tgtEl>
                                        <p:attrNameLst>
                                          <p:attrName>ppt_h</p:attrName>
                                        </p:attrNameLst>
                                      </p:cBhvr>
                                      <p:tavLst>
                                        <p:tav tm="0">
                                          <p:val>
                                            <p:strVal val="ppt_h"/>
                                          </p:val>
                                        </p:tav>
                                        <p:tav tm="100000">
                                          <p:val>
                                            <p:fltVal val="0"/>
                                          </p:val>
                                        </p:tav>
                                      </p:tavLst>
                                    </p:anim>
                                    <p:animEffect transition="out" filter="fade">
                                      <p:cBhvr>
                                        <p:cTn id="20" dur="500"/>
                                        <p:tgtEl>
                                          <p:spTgt spid="6"/>
                                        </p:tgtEl>
                                      </p:cBhvr>
                                    </p:animEffect>
                                    <p:set>
                                      <p:cBhvr>
                                        <p:cTn id="21"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539</TotalTime>
  <Words>783</Words>
  <Application>Microsoft Office PowerPoint</Application>
  <PresentationFormat>On-screen Show (4:3)</PresentationFormat>
  <Paragraphs>105</Paragraphs>
  <Slides>23</Slides>
  <Notes>20</Notes>
  <HiddenSlides>1</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23</vt:i4>
      </vt:variant>
    </vt:vector>
  </HeadingPairs>
  <TitlesOfParts>
    <vt:vector size="25" baseType="lpstr">
      <vt:lpstr>Office Theme</vt:lpstr>
      <vt:lpstr>Packager Shell Object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home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ismail - [2010]</dc:creator>
  <cp:lastModifiedBy>User</cp:lastModifiedBy>
  <cp:revision>53</cp:revision>
  <dcterms:created xsi:type="dcterms:W3CDTF">2015-07-08T02:49:47Z</dcterms:created>
  <dcterms:modified xsi:type="dcterms:W3CDTF">2016-12-21T04:54:56Z</dcterms:modified>
</cp:coreProperties>
</file>